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2" r:id="rId5"/>
    <p:sldId id="266" r:id="rId6"/>
    <p:sldId id="267" r:id="rId7"/>
    <p:sldId id="268" r:id="rId8"/>
    <p:sldId id="271" r:id="rId9"/>
    <p:sldId id="273" r:id="rId10"/>
    <p:sldId id="276" r:id="rId11"/>
    <p:sldId id="275" r:id="rId12"/>
    <p:sldId id="281" r:id="rId13"/>
    <p:sldId id="280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8C7E0-0037-4814-B4AF-08848AE47B4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0219A-BA96-48ED-AAF7-2AAC7F254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chegepe33.narod.ru/content/minerals/kvarc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24.jpeg"/><Relationship Id="rId4" Type="http://schemas.openxmlformats.org/officeDocument/2006/relationships/hyperlink" Target="http://www.mineraly.ru/img/catalog/06/t_01_40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http://upload.wikimedia.org/wikipedia/commons/thumb/1/13/Magnesium_oxide.jpg/180px-Magnesium_oxide.jpg" TargetMode="External"/><Relationship Id="rId3" Type="http://schemas.openxmlformats.org/officeDocument/2006/relationships/image" Target="http://upload.wikimedia.org/wikipedia/commons/thumb/f/fa/CopperIIoxide.jpg/180px-CopperIIoxide.jpg" TargetMode="External"/><Relationship Id="rId7" Type="http://schemas.openxmlformats.org/officeDocument/2006/relationships/image" Target="http://upload.wikimedia.org/wikipedia/commons/thumb/a/ab/2006-01-28_Drop-impact.jpg/180px-2006-01-28_Drop-impact.jpg" TargetMode="Externa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http://upload.wikimedia.org/wikipedia/commons/thumb/a/ae/Hematite.jpg/235px-Hematite.jpg" TargetMode="External"/><Relationship Id="rId5" Type="http://schemas.openxmlformats.org/officeDocument/2006/relationships/image" Target="http://upload.wikimedia.org/wikipedia/commons/thumb/3/31/Diossido_di_azoto.jpg/100px-Diossido_di_azoto.jp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image" Target="http://upload.wikimedia.org/wikipedia/commons/thumb/e/e7/Quartz_Crystal.jpg/250px-Quartz_Crystal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7.jpeg"/><Relationship Id="rId4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714356"/>
            <a:ext cx="778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800" b="1" i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Оксиды</a:t>
            </a:r>
            <a:r>
              <a:rPr lang="ru-RU" sz="48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. Определение, состав, номенклатура, классификация </a:t>
            </a: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.</a:t>
            </a:r>
            <a:endParaRPr lang="ru-RU" sz="4800" b="1" i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857232"/>
            <a:ext cx="8570942" cy="574041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Назовите следующие оксиды: а) </a:t>
            </a:r>
            <a:r>
              <a:rPr lang="ru-RU" sz="2800" b="1" dirty="0" err="1" smtClean="0">
                <a:solidFill>
                  <a:srgbClr val="FF0000"/>
                </a:solidFill>
              </a:rPr>
              <a:t>СаО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б) </a:t>
            </a:r>
            <a:r>
              <a:rPr lang="en-US" sz="2800" b="1" dirty="0" smtClean="0">
                <a:solidFill>
                  <a:srgbClr val="FF0000"/>
                </a:solidFill>
              </a:rPr>
              <a:t>SO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en-US" sz="2800" b="1" dirty="0" smtClean="0">
                <a:solidFill>
                  <a:srgbClr val="FF0000"/>
                </a:solidFill>
              </a:rPr>
              <a:t> SO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3</a:t>
            </a:r>
            <a:endParaRPr lang="ru-RU" sz="2800" b="1" baseline="-25000" dirty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в) А</a:t>
            </a:r>
            <a:r>
              <a:rPr lang="en-US" sz="2800" b="1" dirty="0" smtClean="0">
                <a:solidFill>
                  <a:srgbClr val="FF0000"/>
                </a:solidFill>
              </a:rPr>
              <a:t>l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г) М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7 </a:t>
            </a:r>
            <a:r>
              <a:rPr lang="ru-RU" sz="2800" b="1" dirty="0" smtClean="0">
                <a:solidFill>
                  <a:srgbClr val="FF0000"/>
                </a:solidFill>
              </a:rPr>
              <a:t>и М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ru-RU" sz="2800" b="1" dirty="0" smtClean="0">
                <a:solidFill>
                  <a:srgbClr val="FF0000"/>
                </a:solidFill>
              </a:rPr>
              <a:t>О </a:t>
            </a:r>
            <a:r>
              <a:rPr lang="ru-RU" sz="2800" b="1" dirty="0" err="1" smtClean="0">
                <a:solidFill>
                  <a:srgbClr val="FF0000"/>
                </a:solidFill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) С</a:t>
            </a:r>
            <a:r>
              <a:rPr lang="en-US" sz="2800" b="1" dirty="0" smtClean="0">
                <a:solidFill>
                  <a:srgbClr val="FF0000"/>
                </a:solidFill>
              </a:rPr>
              <a:t>r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 </a:t>
            </a:r>
            <a:r>
              <a:rPr lang="ru-RU" sz="2800" b="1" dirty="0" smtClean="0">
                <a:solidFill>
                  <a:srgbClr val="FF0000"/>
                </a:solidFill>
              </a:rPr>
              <a:t>и С</a:t>
            </a:r>
            <a:r>
              <a:rPr lang="en-US" sz="2800" b="1" dirty="0" smtClean="0">
                <a:solidFill>
                  <a:srgbClr val="FF0000"/>
                </a:solidFill>
              </a:rPr>
              <a:t>r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/>
            <a:endParaRPr lang="ru-RU" sz="4400" b="1" baseline="-25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rgbClr val="990000"/>
                </a:solidFill>
              </a:rPr>
              <a:t>Ответы: а</a:t>
            </a:r>
            <a:r>
              <a:rPr lang="ru-RU" sz="2800" b="1" dirty="0" smtClean="0">
                <a:solidFill>
                  <a:srgbClr val="990000"/>
                </a:solidFill>
              </a:rPr>
              <a:t>) оксид кальция, </a:t>
            </a:r>
          </a:p>
          <a:p>
            <a:pPr eaLnBrk="1" hangingPunct="1"/>
            <a:r>
              <a:rPr lang="ru-RU" sz="2800" b="1" dirty="0" smtClean="0">
                <a:solidFill>
                  <a:srgbClr val="990000"/>
                </a:solidFill>
              </a:rPr>
              <a:t>б) оксид серы (</a:t>
            </a:r>
            <a:r>
              <a:rPr lang="en-US" sz="2800" b="1" dirty="0" smtClean="0">
                <a:solidFill>
                  <a:srgbClr val="990000"/>
                </a:solidFill>
              </a:rPr>
              <a:t>IV)</a:t>
            </a:r>
            <a:r>
              <a:rPr lang="ru-RU" sz="2800" b="1" dirty="0" smtClean="0">
                <a:solidFill>
                  <a:srgbClr val="990000"/>
                </a:solidFill>
              </a:rPr>
              <a:t> и оксид серы </a:t>
            </a:r>
            <a:r>
              <a:rPr lang="en-US" sz="2800" b="1" dirty="0" smtClean="0">
                <a:solidFill>
                  <a:srgbClr val="990000"/>
                </a:solidFill>
              </a:rPr>
              <a:t>(VI</a:t>
            </a:r>
            <a:r>
              <a:rPr lang="ru-RU" sz="2800" b="1" dirty="0" smtClean="0">
                <a:solidFill>
                  <a:srgbClr val="990000"/>
                </a:solidFill>
              </a:rPr>
              <a:t>), </a:t>
            </a:r>
          </a:p>
          <a:p>
            <a:pPr eaLnBrk="1" hangingPunct="1"/>
            <a:r>
              <a:rPr lang="ru-RU" sz="2800" b="1" dirty="0" smtClean="0">
                <a:solidFill>
                  <a:srgbClr val="990000"/>
                </a:solidFill>
              </a:rPr>
              <a:t>в) оксид алюминия</a:t>
            </a:r>
          </a:p>
          <a:p>
            <a:pPr eaLnBrk="1" hangingPunct="1"/>
            <a:r>
              <a:rPr lang="ru-RU" sz="2800" b="1" dirty="0" smtClean="0">
                <a:solidFill>
                  <a:srgbClr val="990000"/>
                </a:solidFill>
              </a:rPr>
              <a:t>г) оксид марганца (</a:t>
            </a:r>
            <a:r>
              <a:rPr lang="en-US" sz="2800" b="1" dirty="0" smtClean="0">
                <a:solidFill>
                  <a:srgbClr val="990000"/>
                </a:solidFill>
              </a:rPr>
              <a:t>VII</a:t>
            </a:r>
            <a:r>
              <a:rPr lang="ru-RU" sz="2800" b="1" dirty="0" smtClean="0">
                <a:solidFill>
                  <a:srgbClr val="990000"/>
                </a:solidFill>
              </a:rPr>
              <a:t>) и оксид марганца (</a:t>
            </a:r>
            <a:r>
              <a:rPr lang="en-US" sz="2800" b="1" dirty="0" smtClean="0">
                <a:solidFill>
                  <a:srgbClr val="990000"/>
                </a:solidFill>
              </a:rPr>
              <a:t>II</a:t>
            </a:r>
            <a:r>
              <a:rPr lang="ru-RU" sz="2800" b="1" dirty="0" smtClean="0">
                <a:solidFill>
                  <a:srgbClr val="990000"/>
                </a:solidFill>
              </a:rPr>
              <a:t>), </a:t>
            </a:r>
          </a:p>
          <a:p>
            <a:pPr eaLnBrk="1" hangingPunct="1"/>
            <a:r>
              <a:rPr lang="ru-RU" sz="2800" b="1" dirty="0" err="1" smtClean="0">
                <a:solidFill>
                  <a:srgbClr val="990000"/>
                </a:solidFill>
              </a:rPr>
              <a:t>д</a:t>
            </a:r>
            <a:r>
              <a:rPr lang="ru-RU" sz="2800" b="1" dirty="0" smtClean="0">
                <a:solidFill>
                  <a:srgbClr val="990000"/>
                </a:solidFill>
              </a:rPr>
              <a:t>) оксид хрома (</a:t>
            </a:r>
            <a:r>
              <a:rPr lang="en-US" sz="2800" b="1" dirty="0" smtClean="0">
                <a:solidFill>
                  <a:srgbClr val="990000"/>
                </a:solidFill>
              </a:rPr>
              <a:t>VI</a:t>
            </a:r>
            <a:r>
              <a:rPr lang="ru-RU" sz="2800" b="1" dirty="0" smtClean="0">
                <a:solidFill>
                  <a:srgbClr val="990000"/>
                </a:solidFill>
              </a:rPr>
              <a:t>) и оксид хрома (</a:t>
            </a:r>
            <a:r>
              <a:rPr lang="en-US" sz="2800" b="1" dirty="0" smtClean="0">
                <a:solidFill>
                  <a:srgbClr val="990000"/>
                </a:solidFill>
              </a:rPr>
              <a:t>III</a:t>
            </a:r>
            <a:r>
              <a:rPr lang="ru-RU" sz="2800" b="1" dirty="0" smtClean="0">
                <a:solidFill>
                  <a:srgbClr val="990000"/>
                </a:solidFill>
              </a:rPr>
              <a:t>).</a:t>
            </a:r>
          </a:p>
          <a:p>
            <a:pPr eaLnBrk="1" hangingPunct="1"/>
            <a:endParaRPr lang="ru-RU" sz="2800" dirty="0" smtClean="0">
              <a:solidFill>
                <a:srgbClr val="990000"/>
              </a:solidFill>
            </a:endParaRPr>
          </a:p>
          <a:p>
            <a:pPr eaLnBrk="1" hangingPunct="1"/>
            <a:endParaRPr lang="ru-RU" sz="2800" dirty="0" smtClean="0">
              <a:solidFill>
                <a:srgbClr val="990000"/>
              </a:solidFill>
            </a:endParaRPr>
          </a:p>
          <a:p>
            <a:pPr eaLnBrk="1" hangingPunct="1"/>
            <a:endParaRPr lang="ru-RU" sz="2800" baseline="-25000" dirty="0" smtClean="0">
              <a:solidFill>
                <a:srgbClr val="990000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0"/>
            <a:ext cx="3744912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dwardian Script ITC" pitchFamily="66" charset="0"/>
              </a:rPr>
              <a:t>Вопросы и задания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765175"/>
            <a:ext cx="8856662" cy="58324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Назовите следующие оксиды: а) </a:t>
            </a:r>
            <a:r>
              <a:rPr lang="ru-RU" sz="2800" b="1" dirty="0" err="1" smtClean="0">
                <a:solidFill>
                  <a:srgbClr val="FF0000"/>
                </a:solidFill>
              </a:rPr>
              <a:t>СаО</a:t>
            </a:r>
            <a:r>
              <a:rPr lang="ru-RU" sz="2800" b="1" dirty="0" smtClean="0">
                <a:solidFill>
                  <a:srgbClr val="FF0000"/>
                </a:solidFill>
              </a:rPr>
              <a:t>, б) </a:t>
            </a:r>
            <a:r>
              <a:rPr lang="en-US" sz="2800" b="1" dirty="0" smtClean="0">
                <a:solidFill>
                  <a:srgbClr val="FF0000"/>
                </a:solidFill>
              </a:rPr>
              <a:t>SO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en-US" sz="2800" b="1" dirty="0" smtClean="0">
                <a:solidFill>
                  <a:srgbClr val="FF0000"/>
                </a:solidFill>
              </a:rPr>
              <a:t> SO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2800" b="1" dirty="0" smtClean="0">
                <a:solidFill>
                  <a:srgbClr val="FF0000"/>
                </a:solidFill>
              </a:rPr>
              <a:t>, в) А</a:t>
            </a:r>
            <a:r>
              <a:rPr lang="en-US" sz="2800" b="1" dirty="0" smtClean="0">
                <a:solidFill>
                  <a:srgbClr val="FF0000"/>
                </a:solidFill>
              </a:rPr>
              <a:t>l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2800" b="1" dirty="0" smtClean="0">
                <a:solidFill>
                  <a:srgbClr val="FF0000"/>
                </a:solidFill>
              </a:rPr>
              <a:t>, г) М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7 </a:t>
            </a:r>
            <a:r>
              <a:rPr lang="ru-RU" sz="2800" b="1" dirty="0" smtClean="0">
                <a:solidFill>
                  <a:srgbClr val="FF0000"/>
                </a:solidFill>
              </a:rPr>
              <a:t>и М</a:t>
            </a:r>
            <a:r>
              <a:rPr lang="en-US" sz="2800" b="1" dirty="0" smtClean="0">
                <a:solidFill>
                  <a:srgbClr val="FF0000"/>
                </a:solidFill>
              </a:rPr>
              <a:t>n</a:t>
            </a:r>
            <a:r>
              <a:rPr lang="ru-RU" sz="2800" b="1" dirty="0" smtClean="0">
                <a:solidFill>
                  <a:srgbClr val="FF0000"/>
                </a:solidFill>
              </a:rPr>
              <a:t>О, </a:t>
            </a:r>
            <a:r>
              <a:rPr lang="ru-RU" sz="2800" b="1" dirty="0" err="1" smtClean="0">
                <a:solidFill>
                  <a:srgbClr val="FF0000"/>
                </a:solidFill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) С</a:t>
            </a:r>
            <a:r>
              <a:rPr lang="en-US" sz="2800" b="1" dirty="0" smtClean="0">
                <a:solidFill>
                  <a:srgbClr val="FF0000"/>
                </a:solidFill>
              </a:rPr>
              <a:t>r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 </a:t>
            </a:r>
            <a:r>
              <a:rPr lang="ru-RU" sz="2800" b="1" dirty="0" smtClean="0">
                <a:solidFill>
                  <a:srgbClr val="FF0000"/>
                </a:solidFill>
              </a:rPr>
              <a:t>и С</a:t>
            </a:r>
            <a:r>
              <a:rPr lang="en-US" sz="2800" b="1" dirty="0" smtClean="0">
                <a:solidFill>
                  <a:srgbClr val="FF0000"/>
                </a:solidFill>
              </a:rPr>
              <a:t>r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3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 .</a:t>
            </a:r>
          </a:p>
          <a:p>
            <a:pPr eaLnBrk="1" hangingPunct="1"/>
            <a:endParaRPr lang="ru-RU" sz="4400" b="1" baseline="-25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2800" dirty="0" smtClean="0">
                <a:solidFill>
                  <a:srgbClr val="990000"/>
                </a:solidFill>
              </a:rPr>
              <a:t>Ответы: а) оксид кальция, </a:t>
            </a:r>
          </a:p>
          <a:p>
            <a:pPr eaLnBrk="1" hangingPunct="1"/>
            <a:r>
              <a:rPr lang="ru-RU" sz="2800" dirty="0" smtClean="0">
                <a:solidFill>
                  <a:srgbClr val="990000"/>
                </a:solidFill>
              </a:rPr>
              <a:t>б) оксид серы (</a:t>
            </a:r>
            <a:r>
              <a:rPr lang="en-US" sz="2800" dirty="0" smtClean="0">
                <a:solidFill>
                  <a:srgbClr val="990000"/>
                </a:solidFill>
              </a:rPr>
              <a:t>IV)</a:t>
            </a:r>
            <a:r>
              <a:rPr lang="ru-RU" sz="2800" dirty="0" smtClean="0">
                <a:solidFill>
                  <a:srgbClr val="990000"/>
                </a:solidFill>
              </a:rPr>
              <a:t> и оксид серы </a:t>
            </a:r>
            <a:r>
              <a:rPr lang="en-US" sz="2800" dirty="0" smtClean="0">
                <a:solidFill>
                  <a:srgbClr val="990000"/>
                </a:solidFill>
              </a:rPr>
              <a:t>(VI</a:t>
            </a:r>
            <a:r>
              <a:rPr lang="ru-RU" sz="2800" dirty="0" smtClean="0">
                <a:solidFill>
                  <a:srgbClr val="990000"/>
                </a:solidFill>
              </a:rPr>
              <a:t>), </a:t>
            </a:r>
          </a:p>
          <a:p>
            <a:pPr eaLnBrk="1" hangingPunct="1"/>
            <a:r>
              <a:rPr lang="ru-RU" sz="2800" dirty="0" smtClean="0">
                <a:solidFill>
                  <a:srgbClr val="990000"/>
                </a:solidFill>
              </a:rPr>
              <a:t>в) оксид алюминия</a:t>
            </a:r>
          </a:p>
          <a:p>
            <a:pPr eaLnBrk="1" hangingPunct="1"/>
            <a:r>
              <a:rPr lang="ru-RU" sz="2800" dirty="0" smtClean="0">
                <a:solidFill>
                  <a:srgbClr val="990000"/>
                </a:solidFill>
              </a:rPr>
              <a:t>г) оксид марганца (</a:t>
            </a:r>
            <a:r>
              <a:rPr lang="en-US" sz="2800" dirty="0" smtClean="0">
                <a:solidFill>
                  <a:srgbClr val="990000"/>
                </a:solidFill>
              </a:rPr>
              <a:t>VII</a:t>
            </a:r>
            <a:r>
              <a:rPr lang="ru-RU" sz="2800" dirty="0" smtClean="0">
                <a:solidFill>
                  <a:srgbClr val="990000"/>
                </a:solidFill>
              </a:rPr>
              <a:t>) и оксид марганца (</a:t>
            </a:r>
            <a:r>
              <a:rPr lang="en-US" sz="2800" dirty="0" smtClean="0">
                <a:solidFill>
                  <a:srgbClr val="990000"/>
                </a:solidFill>
              </a:rPr>
              <a:t>II</a:t>
            </a:r>
            <a:r>
              <a:rPr lang="ru-RU" sz="2800" dirty="0" smtClean="0">
                <a:solidFill>
                  <a:srgbClr val="990000"/>
                </a:solidFill>
              </a:rPr>
              <a:t>), </a:t>
            </a:r>
          </a:p>
          <a:p>
            <a:pPr eaLnBrk="1" hangingPunct="1"/>
            <a:r>
              <a:rPr lang="ru-RU" sz="2800" dirty="0" err="1" smtClean="0">
                <a:solidFill>
                  <a:srgbClr val="990000"/>
                </a:solidFill>
              </a:rPr>
              <a:t>д</a:t>
            </a:r>
            <a:r>
              <a:rPr lang="ru-RU" sz="2800" dirty="0" smtClean="0">
                <a:solidFill>
                  <a:srgbClr val="990000"/>
                </a:solidFill>
              </a:rPr>
              <a:t>) оксид хрома (</a:t>
            </a:r>
            <a:r>
              <a:rPr lang="en-US" sz="2800" dirty="0" smtClean="0">
                <a:solidFill>
                  <a:srgbClr val="990000"/>
                </a:solidFill>
              </a:rPr>
              <a:t>VI</a:t>
            </a:r>
            <a:r>
              <a:rPr lang="ru-RU" sz="2800" dirty="0" smtClean="0">
                <a:solidFill>
                  <a:srgbClr val="990000"/>
                </a:solidFill>
              </a:rPr>
              <a:t>) и оксид хрома (</a:t>
            </a:r>
            <a:r>
              <a:rPr lang="en-US" sz="2800" dirty="0" smtClean="0">
                <a:solidFill>
                  <a:srgbClr val="990000"/>
                </a:solidFill>
              </a:rPr>
              <a:t>III</a:t>
            </a:r>
            <a:r>
              <a:rPr lang="ru-RU" sz="2800" dirty="0" smtClean="0">
                <a:solidFill>
                  <a:srgbClr val="990000"/>
                </a:solidFill>
              </a:rPr>
              <a:t>).</a:t>
            </a:r>
          </a:p>
          <a:p>
            <a:pPr eaLnBrk="1" hangingPunct="1"/>
            <a:endParaRPr lang="ru-RU" sz="2800" dirty="0" smtClean="0">
              <a:solidFill>
                <a:srgbClr val="990000"/>
              </a:solidFill>
            </a:endParaRPr>
          </a:p>
          <a:p>
            <a:pPr eaLnBrk="1" hangingPunct="1"/>
            <a:endParaRPr lang="ru-RU" sz="2800" dirty="0" smtClean="0">
              <a:solidFill>
                <a:srgbClr val="990000"/>
              </a:solidFill>
            </a:endParaRPr>
          </a:p>
          <a:p>
            <a:pPr eaLnBrk="1" hangingPunct="1"/>
            <a:endParaRPr lang="ru-RU" sz="2800" baseline="-25000" dirty="0" smtClean="0">
              <a:solidFill>
                <a:srgbClr val="990000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0"/>
            <a:ext cx="3744912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dwardian Script ITC" pitchFamily="66" charset="0"/>
              </a:rPr>
              <a:t>Вопросы и задания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3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4118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Подведение итогов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1.Что узнали? Чему научились?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2.Какие характеристики класса оксидов нам уже известны?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3.Что ещё не знаем, но хотели бы узнать?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14422"/>
            <a:ext cx="8186766" cy="4911741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Информация о домашнем </a:t>
            </a:r>
            <a:r>
              <a:rPr lang="ru-RU" sz="4000" b="1" dirty="0" smtClean="0">
                <a:solidFill>
                  <a:srgbClr val="C00000"/>
                </a:solidFill>
              </a:rPr>
              <a:t>задании:</a:t>
            </a:r>
            <a:endParaRPr lang="ru-RU" sz="40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–  прочитать текст §23 </a:t>
            </a: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–  выполнить упражнения письменно:</a:t>
            </a:r>
          </a:p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№ 1 – назвать формулы оксидов </a:t>
            </a:r>
          </a:p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№ 3 – составить формулы оксидов по названию;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– Творческое 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задание:</a:t>
            </a:r>
          </a:p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подготовить сообщение об оксиде водорода, оксиде кремния, оксиде алюминия, оксиде углерода (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IV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), оксиде кальция (1 слайд в общую презентацию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). Работа в парах или в группе.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Вода Н</a:t>
            </a:r>
            <a:r>
              <a:rPr lang="ru-RU" sz="3200" b="1" i="1" baseline="-2500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3200" b="1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– оксид водорода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6481763" cy="5545137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8000"/>
                </a:solidFill>
              </a:rPr>
              <a:t>Агрегатные состояния:</a:t>
            </a:r>
          </a:p>
          <a:p>
            <a:pPr eaLnBrk="1" hangingPunct="1"/>
            <a:r>
              <a:rPr lang="ru-RU" sz="1800" b="1" smtClean="0">
                <a:solidFill>
                  <a:srgbClr val="008000"/>
                </a:solidFill>
              </a:rPr>
              <a:t>твёрдое — лед</a:t>
            </a:r>
            <a:endParaRPr lang="ru-RU" sz="1800" b="1" u="sng" smtClean="0">
              <a:solidFill>
                <a:srgbClr val="008000"/>
              </a:solidFill>
            </a:endParaRPr>
          </a:p>
          <a:p>
            <a:pPr eaLnBrk="1" hangingPunct="1"/>
            <a:r>
              <a:rPr lang="ru-RU" sz="1800" b="1" smtClean="0">
                <a:solidFill>
                  <a:srgbClr val="008000"/>
                </a:solidFill>
              </a:rPr>
              <a:t>жидкое — вода </a:t>
            </a:r>
          </a:p>
          <a:p>
            <a:pPr eaLnBrk="1" hangingPunct="1"/>
            <a:r>
              <a:rPr lang="ru-RU" sz="1800" b="1" smtClean="0">
                <a:solidFill>
                  <a:srgbClr val="008000"/>
                </a:solidFill>
              </a:rPr>
              <a:t>газообразное — водяной пар</a:t>
            </a:r>
            <a:r>
              <a:rPr lang="ru-RU" sz="1800" smtClean="0">
                <a:solidFill>
                  <a:srgbClr val="008000"/>
                </a:solidFill>
              </a:rPr>
              <a:t>.</a:t>
            </a:r>
          </a:p>
          <a:p>
            <a:pPr eaLnBrk="1" hangingPunct="1"/>
            <a:r>
              <a:rPr lang="ru-RU" sz="1800" b="1" i="1" smtClean="0">
                <a:solidFill>
                  <a:srgbClr val="800080"/>
                </a:solidFill>
              </a:rPr>
              <a:t>В атмосфере нашей планеты вода находится в виде капель малого размера, в облаках и тумане, а также в виде пара. При конденсации выводится из атмосферы в виде атмосферных осадков (</a:t>
            </a:r>
            <a:r>
              <a:rPr lang="ru-RU" sz="1800" b="1" i="1" smtClean="0">
                <a:solidFill>
                  <a:schemeClr val="accent2"/>
                </a:solidFill>
              </a:rPr>
              <a:t>дождь, снег, град, роса</a:t>
            </a:r>
            <a:r>
              <a:rPr lang="ru-RU" sz="1800" b="1" i="1" smtClean="0">
                <a:solidFill>
                  <a:srgbClr val="800080"/>
                </a:solidFill>
              </a:rPr>
              <a:t>). В совокупности жидкая водная оболочка Земли называется </a:t>
            </a:r>
            <a:r>
              <a:rPr lang="ru-RU" sz="1800" b="1" i="1" smtClean="0">
                <a:solidFill>
                  <a:schemeClr val="accent2"/>
                </a:solidFill>
              </a:rPr>
              <a:t>гидросферой</a:t>
            </a:r>
            <a:r>
              <a:rPr lang="ru-RU" sz="1800" b="1" i="1" smtClean="0">
                <a:solidFill>
                  <a:srgbClr val="800080"/>
                </a:solidFill>
              </a:rPr>
              <a:t>. Вода является важнейшим веществом всех живых организмов на Земле. </a:t>
            </a:r>
            <a:r>
              <a:rPr lang="ru-RU" sz="1800" b="1" i="1" smtClean="0">
                <a:solidFill>
                  <a:schemeClr val="accent2"/>
                </a:solidFill>
              </a:rPr>
              <a:t>Предположительно, зарождение жизни на Земле произошло в водной среде</a:t>
            </a:r>
            <a:r>
              <a:rPr lang="ru-RU" sz="1800" smtClean="0">
                <a:solidFill>
                  <a:schemeClr val="accent2"/>
                </a:solidFill>
              </a:rPr>
              <a:t>. </a:t>
            </a:r>
          </a:p>
          <a:p>
            <a:pPr eaLnBrk="1" hangingPunct="1"/>
            <a:r>
              <a:rPr lang="ru-RU" sz="1800" b="1" i="1" smtClean="0">
                <a:solidFill>
                  <a:srgbClr val="008000"/>
                </a:solidFill>
              </a:rPr>
              <a:t>Вода способна растворять в себе много веществ, приобретая тот или иной вкус. </a:t>
            </a:r>
          </a:p>
          <a:p>
            <a:pPr eaLnBrk="1" hangingPunct="1"/>
            <a:r>
              <a:rPr lang="ru-RU" sz="1800" b="1" i="1" smtClean="0">
                <a:solidFill>
                  <a:srgbClr val="003399"/>
                </a:solidFill>
              </a:rPr>
              <a:t>В природе происходит непрерывный круговорот воды.</a:t>
            </a:r>
          </a:p>
        </p:txBody>
      </p:sp>
      <p:pic>
        <p:nvPicPr>
          <p:cNvPr id="16388" name="Picture 5" descr="i?id=55255374&amp;tov=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268413"/>
            <a:ext cx="223202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i?id=115176927&amp;tov=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068638"/>
            <a:ext cx="2232025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i?id=116262283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4941888"/>
            <a:ext cx="2232025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AutoShape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835150" y="6021388"/>
            <a:ext cx="1368425" cy="620712"/>
          </a:xfrm>
          <a:prstGeom prst="leftArrow">
            <a:avLst>
              <a:gd name="adj1" fmla="val 50000"/>
              <a:gd name="adj2" fmla="val 551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Углекислый газ (диоксид углерода) СО</a:t>
            </a:r>
            <a:r>
              <a:rPr lang="ru-RU" sz="2000" b="1" i="1" baseline="-2500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0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оксид углерода (</a:t>
            </a:r>
            <a:r>
              <a:rPr lang="en-US" sz="20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  <a:r>
              <a:rPr lang="tt-RU" sz="20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ru-RU" sz="2000" b="1" i="1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6769100" cy="57610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3399"/>
                </a:solidFill>
              </a:rPr>
              <a:t>Углекислый газ формируется при соединении двух элементов: углерода и кислорода. Он образуется в процессе сжигания угля или углеводородных соединений, при гниении растительных и животных остатков, а также как продукт дыхания людей и животных. В небольших количествах он содержится и в атмосфере, откуда он ассимилируется растениями, которые, в свою очередь, производят кислород.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Углекислый газ бесцветен и тяжелее воздуха.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FF0066"/>
                </a:solidFill>
              </a:rPr>
              <a:t> </a:t>
            </a:r>
            <a:r>
              <a:rPr lang="ru-RU" sz="2000" b="1" i="1" smtClean="0">
                <a:solidFill>
                  <a:srgbClr val="660066"/>
                </a:solidFill>
              </a:rPr>
              <a:t>Он не пригоден для поддержания жизни.</a:t>
            </a:r>
            <a:r>
              <a:rPr lang="ru-RU" sz="2000" b="1" i="1" smtClean="0">
                <a:solidFill>
                  <a:srgbClr val="FF0066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008000"/>
                </a:solidFill>
              </a:rPr>
              <a:t>Углекислый газ замерзает при температуре −78.5°C с образованием снега, состоящего из двуокиси углерода.</a:t>
            </a:r>
            <a:r>
              <a:rPr lang="ru-RU" sz="2000" b="1" i="1" smtClean="0">
                <a:solidFill>
                  <a:srgbClr val="FF0066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rgbClr val="800080"/>
                </a:solidFill>
              </a:rPr>
              <a:t>В виде водного раствора он образует угольную кислоту, однако она не обладает достаточной</a:t>
            </a:r>
            <a:r>
              <a:rPr lang="ru-RU" sz="2400" b="1" i="1" smtClean="0">
                <a:solidFill>
                  <a:srgbClr val="800080"/>
                </a:solidFill>
              </a:rPr>
              <a:t> </a:t>
            </a:r>
            <a:r>
              <a:rPr lang="ru-RU" sz="2000" b="1" i="1" smtClean="0">
                <a:solidFill>
                  <a:srgbClr val="800080"/>
                </a:solidFill>
              </a:rPr>
              <a:t>стабильностью</a:t>
            </a:r>
            <a:r>
              <a:rPr lang="ru-RU" sz="2400" b="1" i="1" smtClean="0">
                <a:solidFill>
                  <a:srgbClr val="800080"/>
                </a:solidFill>
              </a:rPr>
              <a:t>. </a:t>
            </a:r>
          </a:p>
        </p:txBody>
      </p:sp>
      <p:pic>
        <p:nvPicPr>
          <p:cNvPr id="17412" name="Picture 5" descr="i?id=31873208&amp;to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908050"/>
            <a:ext cx="201612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i?id=112544329&amp;tov=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708275"/>
            <a:ext cx="20161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1" descr="i?id=20631732&amp;tov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508500"/>
            <a:ext cx="201612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AutoShape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835150" y="6021388"/>
            <a:ext cx="1368425" cy="620712"/>
          </a:xfrm>
          <a:prstGeom prst="leftArrow">
            <a:avLst>
              <a:gd name="adj1" fmla="val 50000"/>
              <a:gd name="adj2" fmla="val 551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274638"/>
            <a:ext cx="5183187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Оксид кремния (</a:t>
            </a:r>
            <a:r>
              <a:rPr lang="en-US" sz="28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  <a:r>
              <a:rPr lang="ru-RU" sz="28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en-US" sz="28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</a:t>
            </a:r>
            <a:r>
              <a:rPr lang="ru-RU" sz="2800" b="1" i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2800" b="1" i="1" baseline="-2500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908050"/>
            <a:ext cx="5976937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Диоксид кремния применяют в производстве стекла, керамики, бетонных изделий, для получения кремния, как наполнитель в производстве резин, при производстве кремнезёмистых огнеупоров и др.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Диоксид кремния — главный компонент почти всех земных горных пород. Из кремнезёма и силикатов состоит 87% массы литосферы.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Аморфный непористый диоксид кремния применяется в пищевой промышленности в качестве вспомогательного вещества E551, препятствующего слёживанию и </a:t>
            </a:r>
            <a:r>
              <a:rPr lang="ru-RU" sz="1800" i="1" dirty="0" err="1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комкованию</a:t>
            </a:r>
            <a:r>
              <a:rPr lang="ru-RU" sz="18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фармацевтике (зубные пасты), а также пищевой добавки или лекарственного препарата.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Искусственно полученные плёнки диоксида кремния используются в качестве изолятора при производстве микросхем и других электронных компонентов.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Также используется для производства волоконно-оптических кабелей. Используется чистый плавленый диоксид кремния с добавкой в него некоторых специальных ингредиентов.</a:t>
            </a:r>
          </a:p>
        </p:txBody>
      </p:sp>
      <p:pic>
        <p:nvPicPr>
          <p:cNvPr id="18436" name="Picture 5" descr="Картинка 4 из 4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908050"/>
            <a:ext cx="270668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Картинка 216 из 42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3789363"/>
            <a:ext cx="26638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835150" y="6021388"/>
            <a:ext cx="1368425" cy="620712"/>
          </a:xfrm>
          <a:prstGeom prst="leftArrow">
            <a:avLst>
              <a:gd name="adj1" fmla="val 50000"/>
              <a:gd name="adj2" fmla="val 551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91" name="Group 279"/>
          <p:cNvGraphicFramePr>
            <a:graphicFrameLocks noGrp="1"/>
          </p:cNvGraphicFramePr>
          <p:nvPr/>
        </p:nvGraphicFramePr>
        <p:xfrm>
          <a:off x="0" y="0"/>
          <a:ext cx="9144000" cy="6858003"/>
        </p:xfrm>
        <a:graphic>
          <a:graphicData uri="http://schemas.openxmlformats.org/drawingml/2006/table">
            <a:tbl>
              <a:tblPr/>
              <a:tblGrid>
                <a:gridCol w="1673225"/>
                <a:gridCol w="1911350"/>
                <a:gridCol w="1790700"/>
                <a:gridCol w="1806575"/>
                <a:gridCol w="1962150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оксида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Химическая формула оксида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Агрегатное состояние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Температура плавления (</a:t>
                      </a:r>
                      <a:r>
                        <a:rPr kumimoji="0" lang="ru-RU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 марганца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8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1447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магния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2825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железа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en-US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 - коричневый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1562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кремния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твердый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бесцветный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1728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углерода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</a:t>
                      </a:r>
                      <a:r>
                        <a:rPr kumimoji="0" lang="ru-RU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газообразный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бесцветный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- 57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(оксид водорода)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kumimoji="0" lang="ru-RU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жидкий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бесцветная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Оксид азота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газообразный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 - бурый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-11,2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78" name="Picture 9" descr="http://upload.wikimedia.org/wikipedia/commons/thumb/f/fa/CopperIIoxide.jpg/180px-CopperIIoxide.jpg"/>
          <p:cNvPicPr>
            <a:picLocks noChangeAspect="1" noChangeArrowheads="1"/>
          </p:cNvPicPr>
          <p:nvPr/>
        </p:nvPicPr>
        <p:blipFill>
          <a:blip r:embed="rId2" r:link="rId3"/>
          <a:srcRect l="-371" t="4613" r="407" b="27408"/>
          <a:stretch>
            <a:fillRect/>
          </a:stretch>
        </p:blipFill>
        <p:spPr bwMode="auto">
          <a:xfrm>
            <a:off x="8388350" y="1049338"/>
            <a:ext cx="75565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9" name="Picture 4" descr="Оксид азота(IV): структура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8172450" y="6129338"/>
            <a:ext cx="971550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0" name="Picture 5" descr="http://upload.wikimedia.org/wikipedia/commons/thumb/a/ab/2006-01-28_Drop-impact.jpg/180px-2006-01-28_Drop-impact.jpg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8027988" y="5300663"/>
            <a:ext cx="827087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1" name="Picture 6" descr="http://upload.wikimedia.org/wikipedia/commons/thumb/e/e7/Quartz_Crystal.jpg/250px-Quartz_Crystal.jpg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8101013" y="3554413"/>
            <a:ext cx="1042987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2" name="Picture 7" descr="http://upload.wikimedia.org/wikipedia/commons/thumb/a/ae/Hematite.jpg/235px-Hematite.jpg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8101013" y="2492375"/>
            <a:ext cx="10429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3" name="Picture 8" descr="http://upload.wikimedia.org/wikipedia/commons/thumb/1/13/Magnesium_oxide.jpg/180px-Magnesium_oxide.jpg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8388350" y="1762125"/>
            <a:ext cx="7556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92" name="Rectangle 280"/>
          <p:cNvSpPr>
            <a:spLocks noChangeArrowheads="1"/>
          </p:cNvSpPr>
          <p:nvPr/>
        </p:nvSpPr>
        <p:spPr bwMode="auto">
          <a:xfrm>
            <a:off x="3563938" y="1052513"/>
            <a:ext cx="1800225" cy="58054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593" name="Rectangle 281"/>
          <p:cNvSpPr>
            <a:spLocks noChangeArrowheads="1"/>
          </p:cNvSpPr>
          <p:nvPr/>
        </p:nvSpPr>
        <p:spPr bwMode="auto">
          <a:xfrm>
            <a:off x="5364163" y="1052513"/>
            <a:ext cx="1800225" cy="58054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594" name="Rectangle 282"/>
          <p:cNvSpPr>
            <a:spLocks noChangeArrowheads="1"/>
          </p:cNvSpPr>
          <p:nvPr/>
        </p:nvSpPr>
        <p:spPr bwMode="auto">
          <a:xfrm>
            <a:off x="7164388" y="1052513"/>
            <a:ext cx="1979612" cy="580548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13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13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2000"/>
                                        <p:tgtEl>
                                          <p:spTgt spid="13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92" grpId="0" animBg="1"/>
      <p:bldP spid="13593" grpId="0" animBg="1"/>
      <p:bldP spid="135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500063"/>
          <a:ext cx="8715375" cy="5911343"/>
        </p:xfrm>
        <a:graphic>
          <a:graphicData uri="http://schemas.openxmlformats.org/drawingml/2006/table">
            <a:tbl>
              <a:tblPr/>
              <a:tblGrid>
                <a:gridCol w="4143375"/>
                <a:gridCol w="1143000"/>
                <a:gridCol w="1214437"/>
                <a:gridCol w="1071563"/>
                <a:gridCol w="1143000"/>
              </a:tblGrid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6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Неметаллические свойства характерны для: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Мg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96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Металлические свойства характерны для: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Бинарным веществом является: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H-O-Cl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NaClO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Ковалентная полярная связь в веществе: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NaCl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F-F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Ионная связь в веществе: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r>
                        <a:rPr kumimoji="0" lang="ru-RU" sz="24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NaСl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HCl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009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Степень окисления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марганец проявляет в веществе: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MnCl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HMnO</a:t>
                      </a:r>
                      <a:r>
                        <a:rPr kumimoji="0" lang="ru-RU" sz="2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r>
                        <a:rPr kumimoji="0" lang="ru-RU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4284663" y="2781300"/>
            <a:ext cx="86360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88913"/>
            <a:ext cx="7200900" cy="12239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Оксиды. Определение, состав, номенклатура, классификация и структурные формулы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484313"/>
            <a:ext cx="8207375" cy="49688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Оксиды – это соединения, состоящие из атомов двух элементов, одним из которых является кислород в степени окисления -2.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	</a:t>
            </a:r>
            <a:r>
              <a:rPr lang="ru-RU" sz="24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Состав оксидов выражается общей формулой: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Э</a:t>
            </a:r>
            <a:r>
              <a:rPr lang="ru-RU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х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</a:t>
            </a:r>
            <a:r>
              <a:rPr lang="ru-RU" b="1" i="1" baseline="-25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</a:t>
            </a:r>
            <a:endParaRPr lang="ru-RU" b="1" i="1" baseline="-25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l" eaLnBrk="1" hangingPunct="1">
              <a:defRPr/>
            </a:pPr>
            <a:r>
              <a:rPr lang="ru-RU" sz="4000" b="1" i="1" baseline="-25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где </a:t>
            </a:r>
            <a:r>
              <a:rPr lang="ru-RU" sz="4000" b="1" i="1" baseline="-250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х</a:t>
            </a:r>
            <a:r>
              <a:rPr lang="ru-RU" sz="4000" b="1" i="1" baseline="-25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– число атомов элемента, у – число атомов кислорода.</a:t>
            </a:r>
          </a:p>
          <a:p>
            <a:pPr algn="l" eaLnBrk="1" hangingPunct="1">
              <a:defRPr/>
            </a:pPr>
            <a:endParaRPr lang="ru-RU" sz="2800" b="1" i="1" baseline="-25000" dirty="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algn="l" eaLnBrk="1" hangingPunct="1">
              <a:defRPr/>
            </a:pP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Примеры оксидов: </a:t>
            </a:r>
            <a:r>
              <a:rPr lang="ru-RU" sz="2400" b="1" i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СаО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Fe</a:t>
            </a:r>
            <a:r>
              <a:rPr lang="ru-RU" sz="2400" b="1" i="1" baseline="-25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ru-RU" sz="2400" b="1" i="1" baseline="-25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ZnO, </a:t>
            </a:r>
            <a:r>
              <a:rPr lang="ru-RU" sz="2400" b="1" i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BeO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NO</a:t>
            </a:r>
            <a:r>
              <a:rPr lang="ru-RU" sz="2400" b="1" i="1" baseline="-25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P</a:t>
            </a:r>
            <a:r>
              <a:rPr lang="ru-RU" sz="2400" b="1" i="1" baseline="-25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ru-RU" sz="2400" b="1" i="1" baseline="-25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  <p:pic>
        <p:nvPicPr>
          <p:cNvPr id="6149" name="Picture 6" descr="i?id=75880130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941888"/>
            <a:ext cx="1728787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i?id=80423355&amp;tov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941888"/>
            <a:ext cx="252095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0" descr="i?id=51779185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479742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2" descr="i?id=87604090&amp;tov=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479742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274638"/>
            <a:ext cx="49688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stellar" pitchFamily="18" charset="0"/>
              </a:rPr>
              <a:t>Название оксидов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7211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названиях оксидов вначале указывают слово </a:t>
            </a:r>
            <a:r>
              <a:rPr lang="ru-RU" sz="2400" b="1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оксид </a:t>
            </a:r>
            <a:r>
              <a:rPr lang="ru-RU" sz="2400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(в именительном падеже), а затем – в родительном падеже название элемента:</a:t>
            </a:r>
          </a:p>
          <a:p>
            <a:pPr eaLnBrk="1" hangingPunct="1">
              <a:defRPr/>
            </a:pPr>
            <a:r>
              <a:rPr lang="ru-RU" sz="24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ZnO – оксид цинка,                                               </a:t>
            </a:r>
          </a:p>
          <a:p>
            <a:pPr eaLnBrk="1" hangingPunct="1">
              <a:defRPr/>
            </a:pP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СаО – оксид кальция</a:t>
            </a:r>
            <a:r>
              <a:rPr lang="ru-RU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eaLnBrk="1" hangingPunct="1">
              <a:defRPr/>
            </a:pPr>
            <a:r>
              <a:rPr lang="ru-RU" sz="2400" i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элемент образует несколько оксидов, то после названия элемента в скобках римской цифрой указывают численную величину его степени окисления:</a:t>
            </a:r>
          </a:p>
          <a:p>
            <a:pPr eaLnBrk="1" hangingPunct="1">
              <a:defRPr/>
            </a:pPr>
            <a:r>
              <a:rPr lang="ru-RU" sz="28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  <a:r>
              <a:rPr lang="ru-RU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8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ru-RU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– оксид железа (</a:t>
            </a:r>
            <a:r>
              <a:rPr lang="en-US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III</a:t>
            </a:r>
            <a:r>
              <a:rPr lang="ru-RU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(читается: «оксид железа три»), 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ru-RU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ru-RU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</a:t>
            </a:r>
            <a:r>
              <a:rPr lang="ru-RU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оксид фосфора (</a:t>
            </a:r>
            <a:r>
              <a:rPr lang="en-US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sz="28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(читается: «оксид фосфора пять»)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66"/>
                </a:solidFill>
                <a:latin typeface="Monotype Corsiva" pitchFamily="66" charset="0"/>
              </a:rPr>
              <a:t>Важно знать: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latin typeface="Monotype Corsiva" pitchFamily="66" charset="0"/>
              </a:rPr>
              <a:t>Постоянную валентность, </a:t>
            </a:r>
            <a:r>
              <a:rPr lang="ru-RU" sz="4000" b="1" u="sng" dirty="0" smtClean="0">
                <a:solidFill>
                  <a:srgbClr val="660066"/>
                </a:solidFill>
                <a:latin typeface="Monotype Corsiva" pitchFamily="66" charset="0"/>
              </a:rPr>
              <a:t>которая не указывается в названии оксидов,</a:t>
            </a:r>
            <a:r>
              <a:rPr lang="ru-RU" sz="4000" b="1" dirty="0" smtClean="0">
                <a:latin typeface="Monotype Corsiva" pitchFamily="66" charset="0"/>
              </a:rPr>
              <a:t> имеют:</a:t>
            </a:r>
          </a:p>
          <a:p>
            <a:r>
              <a:rPr lang="ru-RU" sz="4000" b="1" dirty="0" smtClean="0">
                <a:latin typeface="Monotype Corsiva" pitchFamily="66" charset="0"/>
              </a:rPr>
              <a:t>- элементы </a:t>
            </a:r>
            <a:r>
              <a:rPr lang="en-US" sz="4000" b="1" i="1" dirty="0" smtClean="0">
                <a:latin typeface="Monotype Corsiva" pitchFamily="66" charset="0"/>
              </a:rPr>
              <a:t>I </a:t>
            </a:r>
            <a:r>
              <a:rPr lang="ru-RU" sz="4000" b="1" i="1" dirty="0" smtClean="0">
                <a:latin typeface="Monotype Corsiva" pitchFamily="66" charset="0"/>
              </a:rPr>
              <a:t>А, </a:t>
            </a:r>
            <a:r>
              <a:rPr lang="en-US" sz="4000" b="1" dirty="0" smtClean="0">
                <a:latin typeface="Monotype Corsiva" pitchFamily="66" charset="0"/>
              </a:rPr>
              <a:t>II</a:t>
            </a:r>
            <a:r>
              <a:rPr lang="ru-RU" sz="4000" b="1" dirty="0" smtClean="0">
                <a:latin typeface="Monotype Corsiva" pitchFamily="66" charset="0"/>
              </a:rPr>
              <a:t> А  и  </a:t>
            </a:r>
            <a:r>
              <a:rPr lang="en-US" sz="4000" b="1" dirty="0" smtClean="0">
                <a:latin typeface="Monotype Corsiva" pitchFamily="66" charset="0"/>
              </a:rPr>
              <a:t>III </a:t>
            </a:r>
            <a:r>
              <a:rPr lang="ru-RU" sz="4000" b="1" dirty="0" smtClean="0">
                <a:latin typeface="Monotype Corsiva" pitchFamily="66" charset="0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274638"/>
            <a:ext cx="547211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lackadder ITC" pitchFamily="82" charset="0"/>
              </a:rPr>
              <a:t>Классификация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1450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агрегатному состоянию оксиды неметаллов разделяются на: </a:t>
            </a:r>
          </a:p>
          <a:p>
            <a:pPr eaLnBrk="1" hangingPunct="1">
              <a:defRPr/>
            </a:pPr>
            <a:r>
              <a:rPr lang="ru-RU" sz="24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твердые</a:t>
            </a:r>
            <a:r>
              <a:rPr lang="ru-RU" sz="2400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  <a:r>
              <a:rPr lang="ru-RU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SiO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N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др.,</a:t>
            </a:r>
          </a:p>
          <a:p>
            <a:pPr eaLnBrk="1" hangingPunct="1">
              <a:defRPr/>
            </a:pPr>
            <a:r>
              <a:rPr lang="ru-RU" sz="24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газообразные – 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</a:t>
            </a:r>
            <a:r>
              <a:rPr lang="ru-RU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и др.,</a:t>
            </a:r>
          </a:p>
          <a:p>
            <a:pPr eaLnBrk="1" hangingPunct="1">
              <a:defRPr/>
            </a:pPr>
            <a:r>
              <a:rPr lang="ru-RU" sz="2400" b="1" i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жидкие -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Н</a:t>
            </a:r>
            <a:r>
              <a:rPr lang="ru-RU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О, 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N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400" b="1" i="1" baseline="-2500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ru-RU" sz="24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 eaLnBrk="1" hangingPunct="1">
              <a:defRPr/>
            </a:pPr>
            <a:r>
              <a:rPr lang="ru-RU" sz="2400" b="1" i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 оксиды металлов – твердые вещества</a:t>
            </a:r>
            <a:endParaRPr lang="ru-RU" sz="2400" b="1" i="1" baseline="-25000" smtClean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0" name="Picture 5" descr="i?id=68766136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3860800"/>
            <a:ext cx="1584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i?id=35404390&amp;tov=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76700"/>
            <a:ext cx="2017713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 descr="i?id=80617884&amp;tov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229225"/>
            <a:ext cx="1871663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3" descr="i?id=24757775&amp;tov=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4581525"/>
            <a:ext cx="201612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5" descr="i?id=8635181&amp;tov=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4076700"/>
            <a:ext cx="2160587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738" y="274638"/>
            <a:ext cx="5148262" cy="19304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800080"/>
                </a:solidFill>
                <a:latin typeface="Monotype Corsiva" pitchFamily="66" charset="0"/>
              </a:rPr>
              <a:t>Оксиды в природе</a:t>
            </a:r>
          </a:p>
        </p:txBody>
      </p:sp>
      <p:pic>
        <p:nvPicPr>
          <p:cNvPr id="18436" name="Picture 4" descr="i?id=55255374&amp;tov=5">
            <a:hlinkClick r:id="rId2" action="ppaction://hlinksldjump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125538"/>
            <a:ext cx="4321175" cy="3140075"/>
          </a:xfrm>
        </p:spPr>
      </p:pic>
      <p:pic>
        <p:nvPicPr>
          <p:cNvPr id="18437" name="Picture 5" descr="i?id=31873208&amp;tov=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4365625"/>
            <a:ext cx="26638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Картинка 216 из 42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2492375"/>
            <a:ext cx="40322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0"/>
            <a:ext cx="5483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dwardian Script ITC" pitchFamily="66" charset="0"/>
              </a:rPr>
              <a:t>Вопросы и задания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424862" cy="2232025"/>
          </a:xfrm>
        </p:spPr>
        <p:txBody>
          <a:bodyPr/>
          <a:lstStyle/>
          <a:p>
            <a:pPr eaLnBrk="1" hangingPunct="1"/>
            <a:r>
              <a:rPr lang="ru-RU" dirty="0" smtClean="0"/>
              <a:t>Из приведенного перечня веществ выпишите только формулы оксидов:</a:t>
            </a:r>
          </a:p>
          <a:p>
            <a:pPr eaLnBrk="1" hangingPunct="1"/>
            <a:r>
              <a:rPr lang="en-US" dirty="0" err="1" smtClean="0"/>
              <a:t>CaO</a:t>
            </a:r>
            <a:r>
              <a:rPr lang="en-US" dirty="0" smtClean="0"/>
              <a:t>, HNO</a:t>
            </a:r>
            <a:r>
              <a:rPr lang="en-US" baseline="-25000" dirty="0" smtClean="0"/>
              <a:t>3</a:t>
            </a:r>
            <a:r>
              <a:rPr lang="en-US" dirty="0" smtClean="0"/>
              <a:t>, SiO</a:t>
            </a:r>
            <a:r>
              <a:rPr lang="en-US" baseline="-25000" dirty="0" smtClean="0"/>
              <a:t>2</a:t>
            </a:r>
            <a:r>
              <a:rPr lang="en-US" dirty="0" smtClean="0"/>
              <a:t>, KOH,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, P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, </a:t>
            </a:r>
            <a:r>
              <a:rPr lang="en-US" dirty="0" err="1" smtClean="0"/>
              <a:t>MgO</a:t>
            </a:r>
            <a:r>
              <a:rPr lang="en-US" dirty="0" smtClean="0"/>
              <a:t>, CaCO</a:t>
            </a:r>
            <a:r>
              <a:rPr lang="en-US" baseline="-25000" dirty="0" smtClean="0"/>
              <a:t>3</a:t>
            </a:r>
            <a:r>
              <a:rPr lang="en-US" dirty="0" smtClean="0"/>
              <a:t>, HF, HNO</a:t>
            </a:r>
            <a:r>
              <a:rPr lang="en-US" baseline="-25000" dirty="0" smtClean="0"/>
              <a:t>3</a:t>
            </a:r>
            <a:r>
              <a:rPr lang="en-US" dirty="0" smtClean="0"/>
              <a:t>, Al(OH)</a:t>
            </a:r>
            <a:r>
              <a:rPr lang="en-US" baseline="-25000" dirty="0" smtClean="0"/>
              <a:t>3</a:t>
            </a:r>
            <a:r>
              <a:rPr lang="en-US" dirty="0" smtClean="0"/>
              <a:t>, B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ru-RU" dirty="0" smtClean="0"/>
              <a:t>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9750" y="3429000"/>
            <a:ext cx="8064500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Ответ: </a:t>
            </a:r>
            <a:r>
              <a:rPr lang="en-US" sz="3600" b="1" dirty="0" err="1">
                <a:solidFill>
                  <a:srgbClr val="C00000"/>
                </a:solidFill>
              </a:rPr>
              <a:t>CaO</a:t>
            </a:r>
            <a:r>
              <a:rPr lang="en-US" sz="3600" b="1" dirty="0">
                <a:solidFill>
                  <a:srgbClr val="C00000"/>
                </a:solidFill>
              </a:rPr>
              <a:t>, SiO</a:t>
            </a:r>
            <a:r>
              <a:rPr lang="en-US" sz="3600" b="1" baseline="-25000" dirty="0">
                <a:solidFill>
                  <a:srgbClr val="C00000"/>
                </a:solidFill>
              </a:rPr>
              <a:t>2</a:t>
            </a:r>
            <a:r>
              <a:rPr lang="en-US" sz="3600" b="1" dirty="0">
                <a:solidFill>
                  <a:srgbClr val="C00000"/>
                </a:solidFill>
              </a:rPr>
              <a:t>, P</a:t>
            </a:r>
            <a:r>
              <a:rPr lang="en-US" sz="3600" b="1" baseline="-25000" dirty="0">
                <a:solidFill>
                  <a:srgbClr val="C00000"/>
                </a:solidFill>
              </a:rPr>
              <a:t>2</a:t>
            </a:r>
            <a:r>
              <a:rPr lang="en-US" sz="3600" b="1" dirty="0">
                <a:solidFill>
                  <a:srgbClr val="C00000"/>
                </a:solidFill>
              </a:rPr>
              <a:t>O</a:t>
            </a:r>
            <a:r>
              <a:rPr lang="en-US" sz="3600" b="1" baseline="-25000" dirty="0">
                <a:solidFill>
                  <a:srgbClr val="C00000"/>
                </a:solidFill>
              </a:rPr>
              <a:t>5</a:t>
            </a:r>
            <a:r>
              <a:rPr lang="en-US" sz="3600" b="1" dirty="0">
                <a:solidFill>
                  <a:srgbClr val="C00000"/>
                </a:solidFill>
              </a:rPr>
              <a:t>, </a:t>
            </a:r>
            <a:r>
              <a:rPr lang="en-US" sz="3600" b="1" dirty="0" err="1">
                <a:solidFill>
                  <a:srgbClr val="C00000"/>
                </a:solidFill>
              </a:rPr>
              <a:t>MgO</a:t>
            </a:r>
            <a:r>
              <a:rPr lang="en-US" sz="3600" b="1" dirty="0">
                <a:solidFill>
                  <a:srgbClr val="C00000"/>
                </a:solidFill>
              </a:rPr>
              <a:t>, B</a:t>
            </a:r>
            <a:r>
              <a:rPr lang="en-US" sz="3600" b="1" baseline="-25000" dirty="0">
                <a:solidFill>
                  <a:srgbClr val="C00000"/>
                </a:solidFill>
              </a:rPr>
              <a:t>2</a:t>
            </a:r>
            <a:r>
              <a:rPr lang="en-US" sz="3600" b="1" dirty="0">
                <a:solidFill>
                  <a:srgbClr val="C00000"/>
                </a:solidFill>
              </a:rPr>
              <a:t>O</a:t>
            </a:r>
            <a:r>
              <a:rPr lang="en-US" sz="3600" b="1" baseline="-25000" dirty="0">
                <a:solidFill>
                  <a:srgbClr val="C00000"/>
                </a:solidFill>
              </a:rPr>
              <a:t>3</a:t>
            </a:r>
            <a:r>
              <a:rPr lang="ru-RU" sz="3600" b="1" dirty="0">
                <a:solidFill>
                  <a:srgbClr val="C000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838</Words>
  <Application>Microsoft Office PowerPoint</Application>
  <PresentationFormat>Экран (4:3)</PresentationFormat>
  <Paragraphs>160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Оксиды. Определение, состав, номенклатура, классификация и структурные формулы</vt:lpstr>
      <vt:lpstr>Название оксидов</vt:lpstr>
      <vt:lpstr>Важно знать:</vt:lpstr>
      <vt:lpstr>Классификация</vt:lpstr>
      <vt:lpstr>Оксиды в природе</vt:lpstr>
      <vt:lpstr>Вопросы и задания</vt:lpstr>
      <vt:lpstr>Вопросы и задания</vt:lpstr>
      <vt:lpstr>Вопросы и задания</vt:lpstr>
      <vt:lpstr>Слайд 12</vt:lpstr>
      <vt:lpstr>Домашнее задание</vt:lpstr>
      <vt:lpstr>Вода Н2О – оксид водорода</vt:lpstr>
      <vt:lpstr>Углекислый газ (диоксид углерода) СО2 – оксид углерода (IV)</vt:lpstr>
      <vt:lpstr>Оксид кремния (IV) SiО2</vt:lpstr>
    </vt:vector>
  </TitlesOfParts>
  <Company>МОУ СОШ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Категор</dc:creator>
  <cp:lastModifiedBy>Категор</cp:lastModifiedBy>
  <cp:revision>6</cp:revision>
  <dcterms:created xsi:type="dcterms:W3CDTF">2017-11-26T06:47:43Z</dcterms:created>
  <dcterms:modified xsi:type="dcterms:W3CDTF">2017-11-26T07:41:07Z</dcterms:modified>
</cp:coreProperties>
</file>