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89" r:id="rId5"/>
    <p:sldId id="290" r:id="rId6"/>
    <p:sldId id="291" r:id="rId7"/>
    <p:sldId id="259" r:id="rId8"/>
    <p:sldId id="260" r:id="rId9"/>
    <p:sldId id="261" r:id="rId10"/>
    <p:sldId id="262" r:id="rId11"/>
    <p:sldId id="263" r:id="rId12"/>
    <p:sldId id="266" r:id="rId13"/>
    <p:sldId id="267" r:id="rId14"/>
    <p:sldId id="268" r:id="rId15"/>
    <p:sldId id="264" r:id="rId16"/>
    <p:sldId id="265" r:id="rId17"/>
    <p:sldId id="271" r:id="rId18"/>
    <p:sldId id="269" r:id="rId19"/>
    <p:sldId id="272" r:id="rId20"/>
    <p:sldId id="275" r:id="rId21"/>
    <p:sldId id="276" r:id="rId22"/>
    <p:sldId id="270" r:id="rId23"/>
    <p:sldId id="273" r:id="rId24"/>
    <p:sldId id="274" r:id="rId25"/>
    <p:sldId id="277" r:id="rId26"/>
    <p:sldId id="278" r:id="rId27"/>
    <p:sldId id="281" r:id="rId28"/>
    <p:sldId id="280" r:id="rId29"/>
    <p:sldId id="279" r:id="rId30"/>
    <p:sldId id="283" r:id="rId31"/>
    <p:sldId id="284" r:id="rId32"/>
    <p:sldId id="285" r:id="rId33"/>
    <p:sldId id="286" r:id="rId34"/>
    <p:sldId id="288" r:id="rId35"/>
    <p:sldId id="287" r:id="rId36"/>
    <p:sldId id="282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2AC3C-AD6B-4398-9ED2-CBC5F9902F0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044E-3D8D-4EB4-B487-BCB84CF68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2AC3C-AD6B-4398-9ED2-CBC5F9902F0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044E-3D8D-4EB4-B487-BCB84CF68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2AC3C-AD6B-4398-9ED2-CBC5F9902F0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044E-3D8D-4EB4-B487-BCB84CF68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2AC3C-AD6B-4398-9ED2-CBC5F9902F0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044E-3D8D-4EB4-B487-BCB84CF68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2AC3C-AD6B-4398-9ED2-CBC5F9902F0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044E-3D8D-4EB4-B487-BCB84CF68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2AC3C-AD6B-4398-9ED2-CBC5F9902F0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044E-3D8D-4EB4-B487-BCB84CF68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2AC3C-AD6B-4398-9ED2-CBC5F9902F0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044E-3D8D-4EB4-B487-BCB84CF68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2AC3C-AD6B-4398-9ED2-CBC5F9902F0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044E-3D8D-4EB4-B487-BCB84CF68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2AC3C-AD6B-4398-9ED2-CBC5F9902F0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044E-3D8D-4EB4-B487-BCB84CF68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2AC3C-AD6B-4398-9ED2-CBC5F9902F0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044E-3D8D-4EB4-B487-BCB84CF68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2AC3C-AD6B-4398-9ED2-CBC5F9902F0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044E-3D8D-4EB4-B487-BCB84CF68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2AC3C-AD6B-4398-9ED2-CBC5F9902F0B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C044E-3D8D-4EB4-B487-BCB84CF68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Ирина\Мои документы\обои\widescreen_4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79525" y="-228600"/>
            <a:ext cx="11704638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86050" y="1928802"/>
            <a:ext cx="45720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smtClean="0">
                <a:solidFill>
                  <a:schemeClr val="bg1"/>
                </a:solidFill>
                <a:latin typeface="Monotype Corsiva" pitchFamily="66" charset="0"/>
              </a:rPr>
              <a:t>Вода</a:t>
            </a:r>
            <a:r>
              <a:rPr lang="ru-RU" sz="8800" smtClean="0">
                <a:solidFill>
                  <a:schemeClr val="bg1"/>
                </a:solidFill>
                <a:latin typeface="Monotype Corsiva" pitchFamily="66" charset="0"/>
              </a:rPr>
              <a:t>…</a:t>
            </a:r>
            <a:endParaRPr lang="ru-RU" sz="8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Ирина\Мои документы\обои\Rutledge_Falls,_Coffee_County,_Tennesse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00428" y="-2286040"/>
            <a:ext cx="15240000" cy="11430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-642974" y="3071810"/>
            <a:ext cx="92869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Monotype Corsiva" pitchFamily="66" charset="0"/>
              </a:rPr>
              <a:t>Ты </a:t>
            </a:r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наполняешь </a:t>
            </a:r>
            <a:r>
              <a:rPr lang="ru-RU" sz="6000" dirty="0" smtClean="0">
                <a:latin typeface="Monotype Corsiva" pitchFamily="66" charset="0"/>
              </a:rPr>
              <a:t>нас </a:t>
            </a:r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радостью,</a:t>
            </a:r>
            <a:r>
              <a:rPr lang="ru-RU" sz="6000" dirty="0" smtClean="0">
                <a:latin typeface="Monotype Corsiva" pitchFamily="66" charset="0"/>
              </a:rPr>
              <a:t> </a:t>
            </a:r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которую </a:t>
            </a:r>
            <a:r>
              <a:rPr lang="ru-RU" sz="6000" dirty="0" smtClean="0">
                <a:latin typeface="Monotype Corsiva" pitchFamily="66" charset="0"/>
              </a:rPr>
              <a:t>не объяснишь </a:t>
            </a:r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нашими </a:t>
            </a:r>
            <a:r>
              <a:rPr lang="ru-RU" sz="6000" dirty="0" smtClean="0">
                <a:latin typeface="Monotype Corsiva" pitchFamily="66" charset="0"/>
              </a:rPr>
              <a:t>чувствами.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Ирина\Мои документы\Мои рисунки\1228852530_img_84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4488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857364"/>
            <a:ext cx="76438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Ты самое большое богатство природы!</a:t>
            </a: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69730" cy="6766226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57158" y="4929198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</a:rPr>
              <a:t>65% всего организма составляет вода</a:t>
            </a:r>
            <a:endParaRPr kumimoji="0" lang="ru-RU" sz="60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Documents and Settings\Ирина\Мои документы\Мои рисунки\Решёт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21783" y="0"/>
            <a:ext cx="10165783" cy="6858000"/>
          </a:xfrm>
          <a:prstGeom prst="rect">
            <a:avLst/>
          </a:prstGeom>
          <a:noFill/>
        </p:spPr>
      </p:pic>
      <p:sp>
        <p:nvSpPr>
          <p:cNvPr id="4" name="Блок-схема: знак завершения 3"/>
          <p:cNvSpPr/>
          <p:nvPr/>
        </p:nvSpPr>
        <p:spPr>
          <a:xfrm>
            <a:off x="0" y="642918"/>
            <a:ext cx="4357686" cy="928694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Monotype Corsiva" pitchFamily="66" charset="0"/>
              </a:rPr>
              <a:t>Кровь – 90%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571868" y="1857364"/>
            <a:ext cx="4429156" cy="78581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Monotype Corsiva" pitchFamily="66" charset="0"/>
              </a:rPr>
              <a:t>Кости – 28%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0" y="3143248"/>
            <a:ext cx="5286412" cy="928694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Monotype Corsiva" pitchFamily="66" charset="0"/>
              </a:rPr>
              <a:t>Мышцы – 75 %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857224" y="4857760"/>
            <a:ext cx="7429552" cy="928694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Monotype Corsiva" pitchFamily="66" charset="0"/>
              </a:rPr>
              <a:t>Жировая ткань – 28%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д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30" y="-15241"/>
            <a:ext cx="9123770" cy="6873241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500166" y="1357298"/>
            <a:ext cx="678657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Вода входит в состав пищеварительных соков.</a:t>
            </a:r>
          </a:p>
          <a:p>
            <a:pPr marL="0" marR="0" lvl="0" indent="571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5715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	Слёзы, пот, слюна содержат воду.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Ирина\Мои документы\обои\food_48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753600" cy="7315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714488"/>
            <a:ext cx="93583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Физиологическая потребность организма  человека за 70 лет жизни составляет 50 тонн</a:t>
            </a: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да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85918" y="2071678"/>
            <a:ext cx="62865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На бытовые нужды современного человека ежесуточно требуется 300 – 500 литров воды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Ирина\Мои документы\обои\blue-iceberg-12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85916" y="-1643098"/>
            <a:ext cx="11704638" cy="9363076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214290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</a:rPr>
              <a:t>Все знают, что водой покрыто две трети поверхности Земли.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</a:rPr>
              <a:t>Всего 2,5% мировых запасов влаги - это пресная вода.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</a:rPr>
              <a:t>Из</a:t>
            </a:r>
            <a:r>
              <a:rPr kumimoji="0" lang="ru-RU" sz="4800" b="0" i="0" u="none" strike="noStrike" cap="none" normalizeH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</a:rPr>
              <a:t> них более половины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</a:rPr>
              <a:t>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</a:rPr>
              <a:t>-  лед.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да 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840"/>
            <a:ext cx="9144000" cy="668288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85786" y="1214422"/>
            <a:ext cx="79296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Monotype Corsiva" pitchFamily="66" charset="0"/>
              </a:rPr>
              <a:t>Количество пресной воды в мире ограничено. Ни человек, ни другие живые существа, населяющие планету Земля, не могут рассчитывать на то, что </a:t>
            </a:r>
            <a:r>
              <a:rPr lang="ru-RU" sz="4800" dirty="0" smtClean="0">
                <a:latin typeface="Monotype Corsiva" pitchFamily="66" charset="0"/>
              </a:rPr>
              <a:t>живительная влага </a:t>
            </a:r>
            <a:r>
              <a:rPr lang="ru-RU" sz="4800" dirty="0" smtClean="0">
                <a:solidFill>
                  <a:schemeClr val="bg1"/>
                </a:solidFill>
                <a:latin typeface="Monotype Corsiva" pitchFamily="66" charset="0"/>
              </a:rPr>
              <a:t>будет всегда. </a:t>
            </a:r>
            <a:endParaRPr lang="ru-RU" sz="4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723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150" y="0"/>
            <a:ext cx="9258300" cy="6858000"/>
          </a:xfrm>
          <a:prstGeom prst="rect">
            <a:avLst/>
          </a:prstGeom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14282" y="2714620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</a:rPr>
              <a:t>Реки, болота и озера, существование которых зависит от подземных источников, исчезают. На место выкачиваемой из почвы пресной воды приходит соленая морская.</a:t>
            </a:r>
            <a:endParaRPr kumimoji="0" lang="ru-RU" sz="48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да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4379" y="0"/>
            <a:ext cx="947275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1500174"/>
            <a:ext cx="78581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Monotype Corsiva" pitchFamily="66" charset="0"/>
              </a:rPr>
              <a:t>…у тебя нет ни вкуса, ни цвета, ни запаха,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549127_aralskoe_more__1_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0358" y="0"/>
            <a:ext cx="9502567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214290"/>
            <a:ext cx="892971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Аральское море некогда было четвертым по величине закрытым водным бассейном на планете. 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7375" y="0"/>
            <a:ext cx="10318750" cy="6858000"/>
          </a:xfrm>
          <a:prstGeom prst="rect">
            <a:avLst/>
          </a:prstGeom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</a:rPr>
              <a:t>Аральское море - один из ужасающих примеров того, 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</a:rPr>
              <a:t>что может сделать с водой, как, впрочем, и с Землёй, небрежное отношение к природе.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ра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2908" y="0"/>
            <a:ext cx="928690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3714752"/>
            <a:ext cx="87868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Monotype Corsiva" pitchFamily="66" charset="0"/>
              </a:rPr>
              <a:t>	Неумелый и безответственный подход человека к природе превратил цветущий край в ядовитую пустошь.</a:t>
            </a:r>
            <a:endParaRPr lang="ru-RU" sz="4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да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4238" y="0"/>
            <a:ext cx="9438238" cy="6858000"/>
          </a:xfrm>
          <a:prstGeom prst="rect">
            <a:avLst/>
          </a:prstGeom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-214346" y="3786190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ea typeface="Times New Roman" pitchFamily="18" charset="0"/>
              </a:rPr>
              <a:t>В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</a:rPr>
              <a:t>оды двух главнейших рек, питавших Аральское море - Сырдарьи и Амударьи, - использовались для орошения хлопковых плантаций. С 1962 по 1994 годы уровень воды в Аральском море упал на 16 метров.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-214346" y="4000504"/>
            <a:ext cx="9144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33"/>
                </a:solidFill>
                <a:effectLst/>
                <a:latin typeface="Monotype Corsiva" pitchFamily="66" charset="0"/>
                <a:ea typeface="Times New Roman" pitchFamily="18" charset="0"/>
              </a:rPr>
              <a:t>Детская смертность в окружающем озеро регионе сегодня едва ли не самая высокая в мире: местное население болеет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</a:rPr>
              <a:t>анемией и различными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33"/>
                </a:solidFill>
                <a:effectLst/>
                <a:latin typeface="Monotype Corsiva" pitchFamily="66" charset="0"/>
                <a:ea typeface="Times New Roman" pitchFamily="18" charset="0"/>
              </a:rPr>
              <a:t>формами рака, вызываемыми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</a:rPr>
              <a:t>умирающим морем.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</a:endParaRPr>
          </a:p>
          <a:p>
            <a:pPr marL="0" marR="0" lvl="0" indent="571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/>
      <p:bldP spid="31745" grpId="1"/>
      <p:bldP spid="3174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00164" y="1"/>
            <a:ext cx="11168242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3995678"/>
            <a:ext cx="75724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Пресная вода может закончиться на Земле уже через 25 л</a:t>
            </a:r>
            <a:r>
              <a:rPr lang="ru-RU" sz="6000" b="1" dirty="0" smtClean="0">
                <a:solidFill>
                  <a:schemeClr val="bg1"/>
                </a:solidFill>
                <a:latin typeface="Monotype Corsiva" pitchFamily="66" charset="0"/>
              </a:rPr>
              <a:t>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да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3581" y="0"/>
            <a:ext cx="962084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5000636"/>
            <a:ext cx="88582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Россию эта проблема затронет не так сильно, как страны Азии и Африки.</a:t>
            </a:r>
            <a:endParaRPr lang="ru-RU" sz="4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да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1536" y="0"/>
            <a:ext cx="10371876" cy="6858000"/>
          </a:xfrm>
          <a:prstGeom prst="rect">
            <a:avLst/>
          </a:prstGeom>
        </p:spPr>
      </p:pic>
      <p:sp>
        <p:nvSpPr>
          <p:cNvPr id="4" name="Блок-схема: знак завершения 3"/>
          <p:cNvSpPr/>
          <p:nvPr/>
        </p:nvSpPr>
        <p:spPr>
          <a:xfrm>
            <a:off x="0" y="5214950"/>
            <a:ext cx="9358314" cy="164305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Monotype Corsiva" pitchFamily="66" charset="0"/>
              </a:rPr>
              <a:t>Проблема нехватки питьевой  воды может обостриться уже в ближайшие годы.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да 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784" y="0"/>
            <a:ext cx="9154784" cy="68499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034" y="357166"/>
            <a:ext cx="82868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Человеку пора задуматься и всеми силами стараться исправить  нанесённый природе вред!</a:t>
            </a: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9b91ec8260bb6cbbe2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79" y="0"/>
            <a:ext cx="91586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596" y="928670"/>
            <a:ext cx="821537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Monotype Corsiva" pitchFamily="66" charset="0"/>
              </a:rPr>
              <a:t>Загрязнения </a:t>
            </a:r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водоёмов могут возникать как в результате человеческой деятельности, так и в результате природных процессов.</a:t>
            </a: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да 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161"/>
            <a:ext cx="9144000" cy="683683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596" y="785794"/>
            <a:ext cx="835824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Monotype Corsiva" pitchFamily="66" charset="0"/>
              </a:rPr>
              <a:t>Проблема загрязнения среды в настоящее время приобрела глобальное значение. </a:t>
            </a:r>
          </a:p>
          <a:p>
            <a:pPr algn="ctr"/>
            <a:r>
              <a:rPr lang="ru-RU" sz="5400" dirty="0" smtClean="0">
                <a:latin typeface="Monotype Corsiva" pitchFamily="66" charset="0"/>
              </a:rPr>
              <a:t>В</a:t>
            </a:r>
            <a:r>
              <a:rPr lang="ru-RU" sz="5400" dirty="0" smtClean="0">
                <a:solidFill>
                  <a:schemeClr val="bg1"/>
                </a:solidFill>
                <a:latin typeface="Monotype Corsiva" pitchFamily="66" charset="0"/>
              </a:rPr>
              <a:t> водоемы планеты ежегодно сбрасывается около 700 </a:t>
            </a:r>
            <a:r>
              <a:rPr lang="ru-RU" sz="5400" dirty="0" smtClean="0">
                <a:latin typeface="Monotype Corsiva" pitchFamily="66" charset="0"/>
              </a:rPr>
              <a:t>км</a:t>
            </a:r>
            <a:r>
              <a:rPr lang="ru-RU" sz="5400" baseline="30000" dirty="0" smtClean="0">
                <a:latin typeface="Monotype Corsiva" pitchFamily="66" charset="0"/>
              </a:rPr>
              <a:t>3</a:t>
            </a:r>
            <a:r>
              <a:rPr lang="ru-RU" sz="5400" dirty="0" smtClean="0">
                <a:solidFill>
                  <a:schemeClr val="bg1"/>
                </a:solidFill>
                <a:latin typeface="Monotype Corsiva" pitchFamily="66" charset="0"/>
              </a:rPr>
              <a:t> загрязненных вод.</a:t>
            </a:r>
            <a:endParaRPr lang="ru-RU" sz="5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Ирина\Мои документы\обои\Копия Niagara_Fall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2857496"/>
            <a:ext cx="75009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Monotype Corsiva" pitchFamily="66" charset="0"/>
              </a:rPr>
              <a:t>тебя невозможно описать,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нефт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5289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5720" y="642918"/>
            <a:ext cx="85725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Загрязнение воды нефтью происходит в основном из-за халатного отношения к этому вопросу людей, ответственных за это дело. Иногда воду, после промывки </a:t>
            </a:r>
            <a:r>
              <a:rPr lang="ru-RU" sz="4400" i="1" dirty="0" smtClean="0">
                <a:solidFill>
                  <a:schemeClr val="bg1"/>
                </a:solidFill>
                <a:latin typeface="Monotype Corsiva" pitchFamily="66" charset="0"/>
              </a:rPr>
              <a:t>нефтяных</a:t>
            </a:r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 танкеров сливают в водоемы, иногда моют машины и выливают в реки даже отработанное машинное масло.</a:t>
            </a:r>
            <a:endParaRPr lang="ru-RU" sz="4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тица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923"/>
            <a:ext cx="9144000" cy="67241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728" y="5286388"/>
            <a:ext cx="67151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chemeClr val="bg1"/>
                </a:solidFill>
                <a:latin typeface="Monotype Corsiva" pitchFamily="66" charset="0"/>
              </a:rPr>
              <a:t>Гибнут птицы!</a:t>
            </a:r>
            <a:endParaRPr lang="ru-RU" sz="8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тица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3" y="0"/>
            <a:ext cx="913307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14546" y="4357694"/>
            <a:ext cx="5857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Monotype Corsiva" pitchFamily="66" charset="0"/>
              </a:rPr>
              <a:t>Гибнут птицы!</a:t>
            </a:r>
            <a:endParaRPr lang="ru-RU" sz="72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тиц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0558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1670" y="5286388"/>
            <a:ext cx="55721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bg1"/>
                </a:solidFill>
                <a:latin typeface="Monotype Corsiva" pitchFamily="66" charset="0"/>
              </a:rPr>
              <a:t>Гибнут птицы !</a:t>
            </a:r>
            <a:endParaRPr lang="ru-RU" sz="6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ыб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1394" y="0"/>
            <a:ext cx="10066788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728" y="5429264"/>
            <a:ext cx="67866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bg1"/>
                </a:solidFill>
                <a:latin typeface="Monotype Corsiva" pitchFamily="66" charset="0"/>
              </a:rPr>
              <a:t>Гибнет рыба!</a:t>
            </a:r>
            <a:endParaRPr lang="ru-RU" sz="6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и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9" y="-10487"/>
            <a:ext cx="9130061" cy="68684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5214950"/>
            <a:ext cx="70009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bg1"/>
                </a:solidFill>
                <a:latin typeface="Monotype Corsiva" pitchFamily="66" charset="0"/>
              </a:rPr>
              <a:t>Гибнет  всё живое!</a:t>
            </a:r>
            <a:endParaRPr lang="ru-RU" sz="6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да 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01224" cy="6858000"/>
          </a:xfrm>
          <a:prstGeom prst="rect">
            <a:avLst/>
          </a:prstGeom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214282" y="428604"/>
            <a:ext cx="9215502" cy="621510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	</a:t>
            </a:r>
            <a:r>
              <a:rPr lang="ru-RU" sz="5400" dirty="0" smtClean="0">
                <a:solidFill>
                  <a:schemeClr val="bg1"/>
                </a:solidFill>
                <a:latin typeface="Monotype Corsiva" pitchFamily="66" charset="0"/>
              </a:rPr>
              <a:t>Кому угрожает опасность? Вам.  Разве вы не видите, что перед вами весы, на одной чаше которых </a:t>
            </a:r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Ваше могущество</a:t>
            </a:r>
            <a:r>
              <a:rPr lang="ru-RU" sz="5400" dirty="0" smtClean="0">
                <a:solidFill>
                  <a:schemeClr val="bg1"/>
                </a:solidFill>
                <a:latin typeface="Monotype Corsiva" pitchFamily="66" charset="0"/>
              </a:rPr>
              <a:t>, на другой – </a:t>
            </a:r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Ваша ответственность?!</a:t>
            </a:r>
          </a:p>
          <a:p>
            <a:pPr algn="r"/>
            <a:r>
              <a:rPr lang="ru-RU" sz="5400" dirty="0" smtClean="0">
                <a:solidFill>
                  <a:schemeClr val="bg1"/>
                </a:solidFill>
                <a:latin typeface="Monotype Corsiva" pitchFamily="66" charset="0"/>
              </a:rPr>
              <a:t>В.Гюго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4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25" y="-18493"/>
            <a:ext cx="9119475" cy="68764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Ирина\Мои документы\Мои рисунки\1718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327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Ирина\Мои документы\Мои рисунки\58882166_1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372"/>
            <a:ext cx="9143999" cy="6854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pal'n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6887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10" y="285728"/>
            <a:ext cx="70009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Monotype Corsiva" pitchFamily="66" charset="0"/>
              </a:rPr>
              <a:t>тобой наслаждаются,</a:t>
            </a:r>
          </a:p>
          <a:p>
            <a:pPr algn="ctr"/>
            <a:r>
              <a:rPr lang="ru-RU" sz="6000" dirty="0" smtClean="0">
                <a:latin typeface="Monotype Corsiva" pitchFamily="66" charset="0"/>
              </a:rPr>
              <a:t>не ведая, что ты такое.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214290"/>
            <a:ext cx="81439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Monotype Corsiva" pitchFamily="66" charset="0"/>
              </a:rPr>
              <a:t>Нельзя сказать, что ты необходима для жизни: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oo_battle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042" y="0"/>
            <a:ext cx="49167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ты сама жизнь</a:t>
            </a:r>
            <a:r>
              <a:rPr lang="ru-RU" sz="6000" dirty="0" smtClean="0">
                <a:solidFill>
                  <a:schemeClr val="bg1"/>
                </a:solidFill>
              </a:rPr>
              <a:t>!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947</TotalTime>
  <Words>445</Words>
  <Application>Microsoft Office PowerPoint</Application>
  <PresentationFormat>Экран (4:3)</PresentationFormat>
  <Paragraphs>44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Company>МОУ СОШ №5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Дихтяр</dc:creator>
  <cp:lastModifiedBy>Категор</cp:lastModifiedBy>
  <cp:revision>105</cp:revision>
  <dcterms:created xsi:type="dcterms:W3CDTF">2010-11-30T11:05:09Z</dcterms:created>
  <dcterms:modified xsi:type="dcterms:W3CDTF">2017-12-01T20:16:52Z</dcterms:modified>
</cp:coreProperties>
</file>