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66" r:id="rId4"/>
    <p:sldId id="270" r:id="rId5"/>
    <p:sldId id="267" r:id="rId6"/>
    <p:sldId id="260" r:id="rId7"/>
    <p:sldId id="262" r:id="rId8"/>
    <p:sldId id="272" r:id="rId9"/>
    <p:sldId id="273" r:id="rId10"/>
    <p:sldId id="264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66"/>
    <a:srgbClr val="003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0240387-54A9-4C3B-A7C8-504B4187E4BE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C32341-EF18-4093-9937-F83491A7FD9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gif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100" b="1" dirty="0" smtClean="0">
                <a:solidFill>
                  <a:srgbClr val="000099"/>
                </a:solidFill>
              </a:rPr>
              <a:t>Урок  </a:t>
            </a:r>
            <a:br>
              <a:rPr lang="ru-RU" sz="3100" b="1" dirty="0" smtClean="0">
                <a:solidFill>
                  <a:srgbClr val="000099"/>
                </a:solidFill>
              </a:rPr>
            </a:br>
            <a:r>
              <a:rPr lang="ru-RU" sz="3100" b="1" dirty="0" smtClean="0">
                <a:solidFill>
                  <a:srgbClr val="000099"/>
                </a:solidFill>
              </a:rPr>
              <a:t>Изобразительное искусство</a:t>
            </a:r>
            <a:br>
              <a:rPr lang="ru-RU" sz="3100" b="1" dirty="0" smtClean="0">
                <a:solidFill>
                  <a:srgbClr val="000099"/>
                </a:solidFill>
              </a:rPr>
            </a:br>
            <a:r>
              <a:rPr lang="ru-RU" sz="3100" b="1" dirty="0" smtClean="0">
                <a:solidFill>
                  <a:srgbClr val="000099"/>
                </a:solidFill>
              </a:rPr>
              <a:t>Тема </a:t>
            </a:r>
            <a:br>
              <a:rPr lang="ru-RU" sz="3100" b="1" dirty="0" smtClean="0">
                <a:solidFill>
                  <a:srgbClr val="000099"/>
                </a:solidFill>
              </a:rPr>
            </a:br>
            <a:r>
              <a:rPr lang="ru-RU" sz="3100" b="1" dirty="0" smtClean="0">
                <a:solidFill>
                  <a:srgbClr val="000099"/>
                </a:solidFill>
              </a:rPr>
              <a:t>Изображение </a:t>
            </a:r>
            <a:r>
              <a:rPr lang="en-US" sz="3100" b="1" dirty="0" smtClean="0">
                <a:solidFill>
                  <a:srgbClr val="000099"/>
                </a:solidFill>
              </a:rPr>
              <a:t> </a:t>
            </a:r>
            <a:r>
              <a:rPr lang="ru-RU" sz="3100" b="1" dirty="0" smtClean="0">
                <a:solidFill>
                  <a:srgbClr val="000099"/>
                </a:solidFill>
              </a:rPr>
              <a:t>дома в виде буквы алфавита</a:t>
            </a:r>
            <a:br>
              <a:rPr lang="ru-RU" sz="3100" b="1" dirty="0" smtClean="0">
                <a:solidFill>
                  <a:srgbClr val="000099"/>
                </a:solidFill>
              </a:rPr>
            </a:br>
            <a:r>
              <a:rPr lang="ru-RU" sz="3100" b="1" dirty="0" smtClean="0">
                <a:solidFill>
                  <a:srgbClr val="000099"/>
                </a:solidFill>
              </a:rPr>
              <a:t>1 класс</a:t>
            </a:r>
            <a:endParaRPr lang="ru-RU" sz="3100" b="1" dirty="0">
              <a:solidFill>
                <a:srgbClr val="0000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836536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      </a:t>
            </a:r>
          </a:p>
          <a:p>
            <a:r>
              <a:rPr lang="ru-RU" sz="2600" dirty="0" smtClean="0">
                <a:solidFill>
                  <a:schemeClr val="bg1"/>
                </a:solidFill>
              </a:rPr>
              <a:t>Выполнила </a:t>
            </a:r>
          </a:p>
          <a:p>
            <a:r>
              <a:rPr lang="ru-RU" sz="2600" dirty="0" smtClean="0">
                <a:solidFill>
                  <a:schemeClr val="bg1"/>
                </a:solidFill>
              </a:rPr>
              <a:t>учитель начальных классов</a:t>
            </a:r>
          </a:p>
          <a:p>
            <a:r>
              <a:rPr lang="ru-RU" sz="2600" dirty="0" smtClean="0">
                <a:solidFill>
                  <a:schemeClr val="bg1"/>
                </a:solidFill>
              </a:rPr>
              <a:t>      </a:t>
            </a:r>
            <a:r>
              <a:rPr lang="ru-RU" sz="2600" dirty="0" err="1" smtClean="0">
                <a:solidFill>
                  <a:schemeClr val="bg1"/>
                </a:solidFill>
              </a:rPr>
              <a:t>Зоткина</a:t>
            </a:r>
            <a:r>
              <a:rPr lang="ru-RU" sz="2600" dirty="0" smtClean="0">
                <a:solidFill>
                  <a:schemeClr val="bg1"/>
                </a:solidFill>
              </a:rPr>
              <a:t> Валентина Леонтьевна</a:t>
            </a:r>
            <a:r>
              <a:rPr lang="ru-RU" dirty="0" smtClean="0"/>
              <a:t>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9696">
            <a:off x="200404" y="237582"/>
            <a:ext cx="2135355" cy="1872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57" y="4453618"/>
            <a:ext cx="1800000" cy="1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</a:t>
            </a:r>
            <a:r>
              <a:rPr lang="ru-RU" b="1" dirty="0" smtClean="0"/>
              <a:t>План выполнения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Расположить  лист вертикально или горизонтально, в зависимости от формы буквы.</a:t>
            </a:r>
          </a:p>
          <a:p>
            <a:pPr lvl="0"/>
            <a:r>
              <a:rPr lang="ru-RU" dirty="0" smtClean="0"/>
              <a:t>Наметить штрихами  ширину и </a:t>
            </a:r>
            <a:r>
              <a:rPr lang="ru-RU" smtClean="0"/>
              <a:t>высоту буквы.</a:t>
            </a:r>
          </a:p>
          <a:p>
            <a:pPr lvl="0"/>
            <a:r>
              <a:rPr lang="ru-RU" dirty="0" smtClean="0"/>
              <a:t>Дополнить  изображение буквы элементами дома (форма окон, дверь, балкон, крыша; материал- кирпич, брёвна, камень, панели)</a:t>
            </a:r>
          </a:p>
          <a:p>
            <a:pPr lvl="0"/>
            <a:r>
              <a:rPr lang="ru-RU" dirty="0" smtClean="0"/>
              <a:t>Украсить домик узорами ( мелкие элементы-  флаг, антенна, фонари, труба).</a:t>
            </a:r>
          </a:p>
          <a:p>
            <a:pPr lvl="0"/>
            <a:r>
              <a:rPr lang="ru-RU" dirty="0" smtClean="0"/>
              <a:t>Выделить контур буквы, продумать подбор цвета, чтобы форма буквы не сливалась с общим фоном.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       Рефлексия    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Выставка работ</a:t>
            </a:r>
          </a:p>
          <a:p>
            <a:r>
              <a:rPr lang="ru-RU" dirty="0" smtClean="0"/>
              <a:t>Рассказ о своей букве </a:t>
            </a:r>
            <a:r>
              <a:rPr lang="ru-RU" smtClean="0"/>
              <a:t>- домике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Моё настроение </a:t>
            </a:r>
          </a:p>
          <a:p>
            <a:endParaRPr lang="ru-RU" dirty="0"/>
          </a:p>
        </p:txBody>
      </p:sp>
      <p:pic>
        <p:nvPicPr>
          <p:cNvPr id="4" name="Рисунок 3" descr="http://referat.znate.ru/pars_docs/tw_refs/37/36259/36259_html_3ab5c93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760" y="4221088"/>
            <a:ext cx="345638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omantalks.ru/uploads/post-16389-1187075088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640" y="548680"/>
            <a:ext cx="1584176" cy="131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916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b="1" dirty="0" smtClean="0"/>
              <a:t>Цель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</a:p>
          <a:p>
            <a:r>
              <a:rPr lang="ru-RU" sz="3600" dirty="0" smtClean="0"/>
              <a:t>Формирование навыков преобразования  буквы путём проявления фантазии и творчества </a:t>
            </a:r>
            <a:endParaRPr lang="ru-RU" sz="3600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3E1C"/>
                </a:solidFill>
              </a:rPr>
              <a:t>           </a:t>
            </a:r>
            <a:r>
              <a:rPr lang="ru-RU" b="1" u="sng" dirty="0" smtClean="0">
                <a:solidFill>
                  <a:srgbClr val="003E1C"/>
                </a:solidFill>
              </a:rPr>
              <a:t>Домики в природе</a:t>
            </a:r>
            <a:endParaRPr lang="ru-RU" b="1" u="sng" dirty="0">
              <a:solidFill>
                <a:srgbClr val="003E1C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054" y="1903667"/>
            <a:ext cx="1771650" cy="1245379"/>
          </a:xfrm>
          <a:prstGeom prst="rect">
            <a:avLst/>
          </a:prstGeom>
        </p:spPr>
      </p:pic>
      <p:pic>
        <p:nvPicPr>
          <p:cNvPr id="5" name="Объект 3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0" y="3104445"/>
            <a:ext cx="1584178" cy="1512168"/>
          </a:xfrm>
          <a:prstGeom prst="rect">
            <a:avLst/>
          </a:prstGeom>
        </p:spPr>
      </p:pic>
      <p:pic>
        <p:nvPicPr>
          <p:cNvPr id="6" name="Объект 3"/>
          <p:cNvPicPr>
            <a:picLocks noGrp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894" y="2483020"/>
            <a:ext cx="1728192" cy="2232248"/>
          </a:xfrm>
          <a:prstGeom prst="rect">
            <a:avLst/>
          </a:prstGeom>
        </p:spPr>
      </p:pic>
      <p:pic>
        <p:nvPicPr>
          <p:cNvPr id="7" name="Объект 3"/>
          <p:cNvPicPr>
            <a:picLocks noGrp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03" y="4437232"/>
            <a:ext cx="1584177" cy="2375952"/>
          </a:xfrm>
          <a:prstGeom prst="rect">
            <a:avLst/>
          </a:prstGeom>
        </p:spPr>
      </p:pic>
      <p:pic>
        <p:nvPicPr>
          <p:cNvPr id="8" name="Объект 3"/>
          <p:cNvPicPr>
            <a:picLocks noGrp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869160"/>
            <a:ext cx="2016224" cy="1944024"/>
          </a:xfrm>
          <a:prstGeom prst="rect">
            <a:avLst/>
          </a:prstGeom>
        </p:spPr>
      </p:pic>
      <p:pic>
        <p:nvPicPr>
          <p:cNvPr id="9" name="Объект 3"/>
          <p:cNvPicPr>
            <a:picLocks noGrp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725" y="4715268"/>
            <a:ext cx="2304256" cy="1944024"/>
          </a:xfrm>
          <a:prstGeom prst="rect">
            <a:avLst/>
          </a:prstGeom>
        </p:spPr>
      </p:pic>
      <p:pic>
        <p:nvPicPr>
          <p:cNvPr id="10" name="Объект 3"/>
          <p:cNvPicPr>
            <a:picLocks noGrp="1"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084" y="4869088"/>
            <a:ext cx="1897725" cy="1944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16993"/>
            <a:ext cx="1152128" cy="13320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229" y="3246317"/>
            <a:ext cx="1981797" cy="14761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98" y="997353"/>
            <a:ext cx="1950720" cy="14630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20" y="2708920"/>
            <a:ext cx="1872209" cy="151216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301" y="669340"/>
            <a:ext cx="1821699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80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Сказочные домики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67512" lvl="2" indent="0" algn="just">
              <a:spcAft>
                <a:spcPts val="1000"/>
              </a:spcAft>
              <a:buNone/>
            </a:pPr>
            <a:r>
              <a:rPr lang="ru-RU" sz="300" dirty="0" smtClean="0">
                <a:effectLst/>
                <a:latin typeface="Times New Roman"/>
                <a:ea typeface="Calibri"/>
                <a:cs typeface="Times New Roman"/>
              </a:rPr>
              <a:t>   </a:t>
            </a:r>
          </a:p>
          <a:p>
            <a:pPr marL="667512" lvl="2" indent="0" algn="just">
              <a:spcAft>
                <a:spcPts val="1000"/>
              </a:spcAft>
              <a:buNone/>
            </a:pPr>
            <a:endParaRPr lang="ru-RU" sz="300" dirty="0">
              <a:latin typeface="Times New Roman"/>
              <a:ea typeface="Calibri"/>
              <a:cs typeface="Times New Roman"/>
            </a:endParaRPr>
          </a:p>
          <a:p>
            <a:pPr marL="667512" lvl="2" indent="0" algn="just">
              <a:spcAft>
                <a:spcPts val="1000"/>
              </a:spcAft>
              <a:buNone/>
            </a:pPr>
            <a:r>
              <a:rPr lang="ru-RU" sz="300" dirty="0" smtClean="0">
                <a:effectLst/>
                <a:latin typeface="Times New Roman"/>
                <a:ea typeface="Calibri"/>
                <a:cs typeface="Times New Roman"/>
              </a:rPr>
              <a:t>     </a:t>
            </a:r>
            <a:endParaRPr lang="ru-RU" sz="3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8880"/>
            <a:ext cx="295232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5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        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</a:t>
            </a:r>
            <a:r>
              <a:rPr lang="ru-RU" sz="16400" b="1" dirty="0" smtClean="0">
                <a:solidFill>
                  <a:srgbClr val="FF0000"/>
                </a:solidFill>
              </a:rPr>
              <a:t>БУ</a:t>
            </a:r>
            <a:endParaRPr lang="ru-RU" sz="16400" b="1" dirty="0">
              <a:solidFill>
                <a:srgbClr val="FF0000"/>
              </a:solidFill>
            </a:endParaRPr>
          </a:p>
          <a:p>
            <a:endParaRPr lang="ru-RU" dirty="0" smtClean="0"/>
          </a:p>
          <a:p>
            <a:r>
              <a:rPr lang="ru-RU" dirty="0"/>
              <a:t> 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95513"/>
            <a:ext cx="190500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788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99"/>
                </a:solidFill>
              </a:rPr>
              <a:t> </a:t>
            </a:r>
            <a:r>
              <a:rPr lang="ru-RU" b="1" dirty="0" smtClean="0">
                <a:solidFill>
                  <a:srgbClr val="000099"/>
                </a:solidFill>
              </a:rPr>
              <a:t>   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Расшифровать слова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     ( работа в группах)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0185821"/>
              </p:ext>
            </p:extLst>
          </p:nvPr>
        </p:nvGraphicFramePr>
        <p:xfrm>
          <a:off x="395536" y="2204864"/>
          <a:ext cx="8136904" cy="1096726"/>
        </p:xfrm>
        <a:graphic>
          <a:graphicData uri="http://schemas.openxmlformats.org/drawingml/2006/table">
            <a:tbl>
              <a:tblPr firstRow="1" firstCol="1" bandRow="1"/>
              <a:tblGrid>
                <a:gridCol w="1024128"/>
                <a:gridCol w="1024128"/>
                <a:gridCol w="1024128"/>
                <a:gridCol w="1024128"/>
                <a:gridCol w="1024128"/>
                <a:gridCol w="1024128"/>
                <a:gridCol w="1024682"/>
                <a:gridCol w="967454"/>
              </a:tblGrid>
              <a:tr h="1096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2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1" y="3652057"/>
          <a:ext cx="8229598" cy="955649"/>
        </p:xfrm>
        <a:graphic>
          <a:graphicData uri="http://schemas.openxmlformats.org/drawingml/2006/table">
            <a:tbl>
              <a:tblPr firstRow="1" firstCol="1" bandRow="1"/>
              <a:tblGrid>
                <a:gridCol w="1371414"/>
                <a:gridCol w="1371414"/>
                <a:gridCol w="1371414"/>
                <a:gridCol w="1371414"/>
                <a:gridCol w="1371971"/>
                <a:gridCol w="1371971"/>
              </a:tblGrid>
              <a:tr h="955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263426"/>
              </p:ext>
            </p:extLst>
          </p:nvPr>
        </p:nvGraphicFramePr>
        <p:xfrm>
          <a:off x="467544" y="5085184"/>
          <a:ext cx="8229598" cy="1072531"/>
        </p:xfrm>
        <a:graphic>
          <a:graphicData uri="http://schemas.openxmlformats.org/drawingml/2006/table">
            <a:tbl>
              <a:tblPr firstRow="1" firstCol="1" bandRow="1"/>
              <a:tblGrid>
                <a:gridCol w="1371414"/>
                <a:gridCol w="1371414"/>
                <a:gridCol w="1371414"/>
                <a:gridCol w="1371414"/>
                <a:gridCol w="1371971"/>
                <a:gridCol w="1371971"/>
              </a:tblGrid>
              <a:tr h="10725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 Дорисовать буквы</a:t>
            </a:r>
            <a:br>
              <a:rPr lang="ru-RU" b="1" dirty="0" smtClean="0"/>
            </a:br>
            <a:r>
              <a:rPr lang="ru-RU" b="1" dirty="0"/>
              <a:t> </a:t>
            </a:r>
            <a:r>
              <a:rPr lang="ru-RU" b="1" dirty="0" smtClean="0"/>
              <a:t>           ( работа в парах)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i="1" u="sng" dirty="0" smtClean="0"/>
              <a:t>Проверка</a:t>
            </a:r>
          </a:p>
          <a:p>
            <a:pPr marL="0" indent="0">
              <a:buNone/>
            </a:pPr>
            <a:r>
              <a:rPr lang="ru-RU" sz="4800" dirty="0" smtClean="0"/>
              <a:t>           </a:t>
            </a:r>
            <a:r>
              <a:rPr lang="ru-RU" sz="6000" b="1" dirty="0" smtClean="0"/>
              <a:t>К        М         В         </a:t>
            </a:r>
          </a:p>
          <a:p>
            <a:pPr marL="0" indent="0">
              <a:buNone/>
            </a:pPr>
            <a:r>
              <a:rPr lang="ru-RU" sz="6000" b="1" dirty="0" smtClean="0"/>
              <a:t>    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sz="8800" b="1" dirty="0" smtClean="0">
                <a:solidFill>
                  <a:srgbClr val="FF0000"/>
                </a:solidFill>
              </a:rPr>
              <a:t>о    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sz="6000" b="1" dirty="0" smtClean="0"/>
              <a:t>Н           Д      У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Буквы- домики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        </a:t>
            </a:r>
          </a:p>
          <a:p>
            <a:pPr marL="0" indent="0">
              <a:buNone/>
            </a:pPr>
            <a:r>
              <a:rPr lang="ru-RU" dirty="0" smtClean="0"/>
              <a:t>  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</a:t>
            </a: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88840"/>
            <a:ext cx="3584575" cy="439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079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           Символы для домика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     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</a:t>
            </a:r>
            <a:endParaRPr lang="ru-RU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38" y="1988840"/>
            <a:ext cx="697076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761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179</TotalTime>
  <Words>98</Words>
  <Application>Microsoft Office PowerPoint</Application>
  <PresentationFormat>Экран 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  Урок   Изобразительное искусство Тема  Изображение  дома в виде буквы алфавита 1 класс</vt:lpstr>
      <vt:lpstr>              Цель урока</vt:lpstr>
      <vt:lpstr>           Домики в природе</vt:lpstr>
      <vt:lpstr>        Сказочные домики</vt:lpstr>
      <vt:lpstr>Презентация PowerPoint</vt:lpstr>
      <vt:lpstr>         Расшифровать слова            ( работа в группах)</vt:lpstr>
      <vt:lpstr>          Дорисовать буквы             ( работа в парах)</vt:lpstr>
      <vt:lpstr>             Буквы- домики</vt:lpstr>
      <vt:lpstr>                              Символы для домика</vt:lpstr>
      <vt:lpstr>          План выполнения</vt:lpstr>
      <vt:lpstr>                    Рефлексия   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 Изображение буквы в виде домика 1 класс</dc:title>
  <dc:creator>Admin</dc:creator>
  <cp:lastModifiedBy>Зоткина</cp:lastModifiedBy>
  <cp:revision>76</cp:revision>
  <dcterms:created xsi:type="dcterms:W3CDTF">2015-02-25T20:09:41Z</dcterms:created>
  <dcterms:modified xsi:type="dcterms:W3CDTF">2015-03-03T08:10:50Z</dcterms:modified>
</cp:coreProperties>
</file>