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81000" y="990601"/>
            <a:ext cx="8458200" cy="5085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r>
              <a:rPr lang="ru-RU" sz="4400" b="1" dirty="0" smtClean="0">
                <a:solidFill>
                  <a:srgbClr val="C00000"/>
                </a:solidFill>
              </a:rPr>
              <a:t>О братьях 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                          наших</a:t>
            </a:r>
            <a:br>
              <a:rPr lang="ru-RU" sz="4400" b="1" dirty="0" smtClean="0">
                <a:solidFill>
                  <a:srgbClr val="C00000"/>
                </a:solidFill>
              </a:rPr>
            </a:br>
            <a:r>
              <a:rPr lang="ru-RU" sz="4400" b="1" dirty="0" smtClean="0">
                <a:solidFill>
                  <a:srgbClr val="C00000"/>
                </a:solidFill>
              </a:rPr>
              <a:t>                                         меньших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                  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</a:t>
            </a:r>
            <a:r>
              <a:rPr lang="ru-RU" sz="1600" i="1" dirty="0" smtClean="0">
                <a:solidFill>
                  <a:srgbClr val="C00000"/>
                </a:solidFill>
              </a:rPr>
              <a:t>Подготовила  </a:t>
            </a:r>
            <a:br>
              <a:rPr lang="ru-RU" sz="1600" i="1" dirty="0" smtClean="0">
                <a:solidFill>
                  <a:srgbClr val="C00000"/>
                </a:solidFill>
              </a:rPr>
            </a:br>
            <a:r>
              <a:rPr lang="ru-RU" sz="1600" i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учитель   начальных классов</a:t>
            </a:r>
            <a:br>
              <a:rPr lang="ru-RU" sz="1600" i="1" dirty="0" smtClean="0">
                <a:solidFill>
                  <a:srgbClr val="C00000"/>
                </a:solidFill>
              </a:rPr>
            </a:br>
            <a:r>
              <a:rPr lang="ru-RU" sz="1600" i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МБОУ СОШ № 25</a:t>
            </a:r>
            <a:br>
              <a:rPr lang="ru-RU" sz="1600" i="1" dirty="0" smtClean="0">
                <a:solidFill>
                  <a:srgbClr val="C00000"/>
                </a:solidFill>
              </a:rPr>
            </a:br>
            <a:r>
              <a:rPr lang="ru-RU" sz="1600" i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Зоткина Валентина Леонтьевна</a:t>
            </a:r>
            <a:br>
              <a:rPr lang="ru-RU" sz="1600" i="1" dirty="0" smtClean="0">
                <a:solidFill>
                  <a:srgbClr val="C00000"/>
                </a:solidFill>
              </a:rPr>
            </a:br>
            <a:r>
              <a:rPr lang="ru-RU" sz="1600" i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ст.Должанская  2015 год</a:t>
            </a:r>
            <a:endParaRPr lang="ru-RU" sz="16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>
              <a:buNone/>
            </a:pPr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pic>
        <p:nvPicPr>
          <p:cNvPr id="4" name="Picture 5" descr="0_5dc57_2df02ab8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1882775" cy="1882775"/>
          </a:xfrm>
          <a:prstGeom prst="rect">
            <a:avLst/>
          </a:prstGeom>
          <a:noFill/>
        </p:spPr>
      </p:pic>
      <p:pic>
        <p:nvPicPr>
          <p:cNvPr id="5" name="Picture 4" descr="18"/>
          <p:cNvPicPr>
            <a:picLocks noGrp="1"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88913"/>
            <a:ext cx="1309688" cy="1403350"/>
          </a:xfrm>
          <a:noFill/>
          <a:ln/>
        </p:spPr>
      </p:pic>
      <p:pic>
        <p:nvPicPr>
          <p:cNvPr id="6" name="Picture 7" descr="0_7b733_cfab5c9a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228600"/>
            <a:ext cx="2154237" cy="1871663"/>
          </a:xfrm>
          <a:prstGeom prst="rect">
            <a:avLst/>
          </a:prstGeom>
          <a:noFill/>
        </p:spPr>
      </p:pic>
      <p:pic>
        <p:nvPicPr>
          <p:cNvPr id="7" name="Picture 4" descr="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762000"/>
            <a:ext cx="1309688" cy="1403350"/>
          </a:xfrm>
          <a:prstGeom prst="rect">
            <a:avLst/>
          </a:prstGeom>
          <a:noFill/>
          <a:ln/>
        </p:spPr>
      </p:pic>
      <p:pic>
        <p:nvPicPr>
          <p:cNvPr id="9" name="Picture 6" descr="russkiy-alfavit-v-kartinkah-bukva-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381000"/>
            <a:ext cx="1608137" cy="1522413"/>
          </a:xfrm>
          <a:prstGeom prst="rect">
            <a:avLst/>
          </a:prstGeom>
          <a:noFill/>
        </p:spPr>
      </p:pic>
      <p:pic>
        <p:nvPicPr>
          <p:cNvPr id="10" name="Picture 8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0"/>
            <a:ext cx="1908175" cy="1692275"/>
          </a:xfrm>
          <a:prstGeom prst="rect">
            <a:avLst/>
          </a:prstGeom>
          <a:noFill/>
        </p:spPr>
      </p:pic>
      <p:pic>
        <p:nvPicPr>
          <p:cNvPr id="12" name="Picture 7" descr="0_7b733_cfab5c9a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04800"/>
            <a:ext cx="2154237" cy="1871663"/>
          </a:xfrm>
          <a:prstGeom prst="rect">
            <a:avLst/>
          </a:prstGeom>
          <a:noFill/>
        </p:spPr>
      </p:pic>
      <p:pic>
        <p:nvPicPr>
          <p:cNvPr id="13" name="Picture 10" descr="0_99da5_42a7ca2f_X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26288" y="0"/>
            <a:ext cx="2017712" cy="2017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+mn-lt"/>
              </a:rPr>
              <a:t>ЧИТАТЕЛИ</a:t>
            </a:r>
            <a:endParaRPr lang="ru-RU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Знакомство  с содержанием стихотворений о животных ( по эмоциональному содержанию могут быть- КАКИМИ?) –весёлыми, серьёзными (вызывать улыбку, смех, тревогу, печаль )</a:t>
            </a:r>
            <a:endParaRPr lang="ru-RU" dirty="0" smtClean="0"/>
          </a:p>
          <a:p>
            <a:r>
              <a:rPr lang="ru-RU" b="1" dirty="0" smtClean="0"/>
              <a:t>-Слушание  весёлого стихотворения </a:t>
            </a:r>
            <a:r>
              <a:rPr lang="ru-RU" b="1" dirty="0" err="1" smtClean="0"/>
              <a:t>Б.Заходера</a:t>
            </a:r>
            <a:r>
              <a:rPr lang="ru-RU" b="1" dirty="0" smtClean="0"/>
              <a:t> «Плачет киска»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   Подготовка к проекту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Picture 4" descr="E_SetonTompson__Zhivotnye__geroi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447800"/>
            <a:ext cx="1981200" cy="2743200"/>
          </a:xfrm>
          <a:prstGeom prst="rect">
            <a:avLst/>
          </a:prstGeom>
          <a:noFill/>
          <a:ln w="38100" cmpd="dbl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5" name="Picture 4" descr="1760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3352800"/>
            <a:ext cx="2057400" cy="3092450"/>
          </a:xfrm>
          <a:prstGeom prst="rect">
            <a:avLst/>
          </a:prstGeom>
          <a:noFill/>
          <a:ln w="38100" cmpd="dbl">
            <a:solidFill>
              <a:srgbClr val="CCFFCC"/>
            </a:solidFill>
            <a:miter lim="800000"/>
            <a:headEnd/>
            <a:tailEnd/>
          </a:ln>
        </p:spPr>
      </p:pic>
      <p:pic>
        <p:nvPicPr>
          <p:cNvPr id="6" name="Рисунок 5" descr="&amp;Vcy;&amp;acy;&amp;lcy;&amp;iecy;&amp;ncy;&amp;tcy;&amp;icy;&amp;ncy; &amp;Dcy;&amp;mcy;&amp;icy;&amp;tcy;&amp;rcy;&amp;icy;&amp;iecy;&amp;vcy;&amp;icy;&amp;chcy; &amp;Bcy;&amp;iecy;&amp;rcy;&amp;iecy;&amp;scy;&amp;tcy;&amp;ocy;&amp;vcy; 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r="80000"/>
          <a:stretch>
            <a:fillRect/>
          </a:stretch>
        </p:blipFill>
        <p:spPr bwMode="auto">
          <a:xfrm>
            <a:off x="0" y="1066800"/>
            <a:ext cx="1371600" cy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&amp;Vcy;&amp;acy;&amp;lcy;&amp;iecy;&amp;ncy;&amp;tcy;&amp;icy;&amp;ncy; &amp;Dcy;&amp;mcy;&amp;icy;&amp;tcy;&amp;rcy;&amp;icy;&amp;iecy;&amp;vcy;&amp;icy;&amp;chcy; &amp;Bcy;&amp;iecy;&amp;rcy;&amp;iecy;&amp;scy;&amp;tcy;&amp;ocy;&amp;vcy; 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75161"/>
          <a:stretch>
            <a:fillRect/>
          </a:stretch>
        </p:blipFill>
        <p:spPr bwMode="auto">
          <a:xfrm>
            <a:off x="7086600" y="1752600"/>
            <a:ext cx="1905000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38862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t">
              <a:buNone/>
            </a:pPr>
            <a:endParaRPr lang="ru-RU" dirty="0" smtClean="0"/>
          </a:p>
          <a:p>
            <a:pPr fontAlgn="t"/>
            <a:endParaRPr lang="ru-RU" dirty="0" smtClean="0"/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1 задание: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Поисковики.</a:t>
            </a:r>
            <a:endParaRPr lang="ru-RU" sz="1800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-  Подобрать в библиотеке книги о животных разных жанров ( стихи, басни, рассказы)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2 задание: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Историки</a:t>
            </a:r>
            <a:endParaRPr lang="ru-RU" sz="1800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- Узнай, каким животным поставлены памятники?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- Где и почему? 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b="1" i="1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3 задание:</a:t>
            </a:r>
            <a:r>
              <a:rPr lang="ru-RU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Эрудиты </a:t>
            </a:r>
            <a:endParaRPr lang="ru-RU" sz="1800" dirty="0" smtClean="0">
              <a:solidFill>
                <a:srgbClr val="C00000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- Узнай  о породах домашних животных.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- Напиши рассказ (стихотворение) о своём питомце.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- Сформулировать советы для тех, кто хочет завести животных.</a:t>
            </a:r>
            <a:endParaRPr lang="ru-RU" sz="1800" dirty="0" smtClean="0">
              <a:solidFill>
                <a:schemeClr val="tx1"/>
              </a:solidFill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4400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dirty="0"/>
          </a:p>
        </p:txBody>
      </p:sp>
      <p:pic>
        <p:nvPicPr>
          <p:cNvPr id="5" name="Рисунок 4" descr="http://alchevskpravoslavniy.ru/wp-content/uploads/2013/08/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2286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  </a:t>
            </a:r>
            <a:r>
              <a:rPr lang="ru-RU" sz="5400" dirty="0" smtClean="0"/>
              <a:t>           </a:t>
            </a:r>
            <a:r>
              <a:rPr lang="ru-RU" sz="5400" b="1" i="1" dirty="0" smtClean="0">
                <a:solidFill>
                  <a:srgbClr val="C00000"/>
                </a:solidFill>
              </a:rPr>
              <a:t>Учитесь</a:t>
            </a:r>
          </a:p>
          <a:p>
            <a:pPr>
              <a:buNone/>
            </a:pPr>
            <a:r>
              <a:rPr lang="ru-RU" sz="5400" b="1" i="1" dirty="0" smtClean="0">
                <a:solidFill>
                  <a:srgbClr val="C00000"/>
                </a:solidFill>
              </a:rPr>
              <a:t>  с   удовольствием!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Picture 6" descr="C:\Documents and Settings\учитель\Мои документы\Мои рисунки\1c1a346f4b8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600200"/>
            <a:ext cx="2514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noFill/>
          </a:ln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 братьях наших меньших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Как известно, животные населяют всю планету Земля: непосредственно землю, а также водные пространства. Многие животные живут вдали от человечества или незаметны для нас из-за своих размеров. Некоторые, наоборот, постоянно встречаются нам, например насекомые, птицы, звери.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</a:rPr>
              <a:t>Хорошо узнав повадки диких животных, древние люди сумели приручить их.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</a:t>
            </a:r>
            <a:endParaRPr lang="ru-RU" dirty="0"/>
          </a:p>
        </p:txBody>
      </p:sp>
      <p:pic>
        <p:nvPicPr>
          <p:cNvPr id="4" name="Picture 7" descr="080228153008_Neandertha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928934"/>
            <a:ext cx="4286250" cy="3019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5" descr="image0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2852738"/>
            <a:ext cx="2352675" cy="300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ДОМАШНИЕ ЖИВОТНЫЕ</a:t>
            </a:r>
            <a:r>
              <a:rPr lang="ru-RU" dirty="0" smtClean="0">
                <a:latin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Первыми домашними животными были собаки. Они служили помощниками на охоте. Через некоторое время появились домашние свиньи, а также рогатый скот, домашние птицы. Кошки и попугаи стали домашними питомцами несколько позже.</a:t>
            </a:r>
            <a:endParaRPr lang="ru-RU" dirty="0"/>
          </a:p>
        </p:txBody>
      </p:sp>
      <p:pic>
        <p:nvPicPr>
          <p:cNvPr id="4" name="Picture 5" descr="f07bdcc4af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4648200"/>
            <a:ext cx="3179763" cy="199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i="1" dirty="0" smtClean="0"/>
              <a:t>     </a:t>
            </a:r>
            <a:r>
              <a:rPr lang="ru-RU" i="1" dirty="0" smtClean="0">
                <a:solidFill>
                  <a:srgbClr val="C00000"/>
                </a:solidFill>
                <a:latin typeface="+mj-lt"/>
              </a:rPr>
              <a:t>В добрых глазах приручённого зверя</a:t>
            </a:r>
            <a:endParaRPr lang="ru-RU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  <a:latin typeface="+mj-lt"/>
              </a:rPr>
              <a:t>     </a:t>
            </a:r>
            <a:r>
              <a:rPr lang="ru-RU" i="1" dirty="0" smtClean="0">
                <a:solidFill>
                  <a:srgbClr val="C00000"/>
                </a:solidFill>
                <a:latin typeface="+mj-lt"/>
              </a:rPr>
              <a:t>Каждый ребёнок прочтёт без труда:</a:t>
            </a:r>
            <a:endParaRPr lang="ru-RU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  <a:latin typeface="+mj-lt"/>
              </a:rPr>
              <a:t>    </a:t>
            </a:r>
            <a:r>
              <a:rPr lang="ru-RU" i="1" dirty="0" smtClean="0">
                <a:solidFill>
                  <a:srgbClr val="C00000"/>
                </a:solidFill>
                <a:latin typeface="+mj-lt"/>
              </a:rPr>
              <a:t>"Я полюбил тебя! Я тебе верю!</a:t>
            </a:r>
            <a:endParaRPr lang="ru-RU" dirty="0" smtClean="0">
              <a:solidFill>
                <a:srgbClr val="C00000"/>
              </a:solidFill>
              <a:latin typeface="+mj-lt"/>
            </a:endParaRPr>
          </a:p>
          <a:p>
            <a:pPr>
              <a:buNone/>
            </a:pPr>
            <a:r>
              <a:rPr lang="en-US" i="1" dirty="0" smtClean="0">
                <a:solidFill>
                  <a:srgbClr val="C00000"/>
                </a:solidFill>
                <a:latin typeface="+mj-lt"/>
              </a:rPr>
              <a:t>     </a:t>
            </a:r>
            <a:r>
              <a:rPr lang="ru-RU" i="1" dirty="0" smtClean="0">
                <a:solidFill>
                  <a:srgbClr val="C00000"/>
                </a:solidFill>
                <a:latin typeface="+mj-lt"/>
              </a:rPr>
              <a:t>Ты ведь не бросишь меня никогда?</a:t>
            </a:r>
            <a:endParaRPr lang="ru-RU" dirty="0" smtClean="0">
              <a:solidFill>
                <a:srgbClr val="C00000"/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</a:rPr>
              <a:t>В тот момент, когда дикие животные были приручены, человек осознал, что теперь он в ответе за эти создания. Забота о домашних питомцах  порой доставляет много хлопот, но все же приятна.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4" descr="3e34eda009b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149725"/>
            <a:ext cx="2209800" cy="211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Николай Иванович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Сладков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Родился в 1920 году (95 лет тому назад) в Москве, но всю жизнь прожил в Ленинграде (Санкт-Петербурге). С детства он любил природу, много интересовался ею. Со 2 класса он начал вести дневники, в которые записывал свои первые впечатления и наблюдения. Всю свою жизнь Николай Иванович был защитником природы. Всем своим творчеством помогал ценить природу, любить её красоту, видеть в ней необыкновенное своими глазами.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+mn-lt"/>
              </a:rPr>
            </a:br>
            <a:r>
              <a:rPr lang="ru-RU" b="1" dirty="0" smtClean="0">
                <a:solidFill>
                  <a:srgbClr val="FF0000"/>
                </a:solidFill>
                <a:latin typeface="+mn-lt"/>
              </a:rPr>
              <a:t>«ОНИ И МЫ»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Вопросы:</a:t>
            </a:r>
            <a:endParaRPr lang="ru-RU" dirty="0" smtClean="0"/>
          </a:p>
          <a:p>
            <a:r>
              <a:rPr lang="ru-RU" dirty="0" smtClean="0"/>
              <a:t>- Прочитайте текст , расскажите, как вы понимаете заголовок .</a:t>
            </a:r>
          </a:p>
          <a:p>
            <a:r>
              <a:rPr lang="ru-RU" dirty="0" smtClean="0"/>
              <a:t>-Кого и почему мы называем братьями нашими меньшими?</a:t>
            </a:r>
          </a:p>
          <a:p>
            <a:r>
              <a:rPr lang="ru-RU" dirty="0" smtClean="0"/>
              <a:t>-Какой смысл в выражении </a:t>
            </a:r>
            <a:r>
              <a:rPr lang="ru-RU" b="1" dirty="0" smtClean="0">
                <a:solidFill>
                  <a:srgbClr val="FF0000"/>
                </a:solidFill>
              </a:rPr>
              <a:t>« Не навреди!» </a:t>
            </a:r>
            <a:r>
              <a:rPr lang="ru-RU" dirty="0" smtClean="0"/>
              <a:t>и к кому он относится?</a:t>
            </a:r>
          </a:p>
          <a:p>
            <a:r>
              <a:rPr lang="ru-RU" dirty="0" smtClean="0"/>
              <a:t>-Какой вид текста?</a:t>
            </a:r>
            <a:endParaRPr lang="ru-RU" dirty="0"/>
          </a:p>
        </p:txBody>
      </p:sp>
      <p:pic>
        <p:nvPicPr>
          <p:cNvPr id="4" name="Picture 2" descr="http://os1.i.ua/3/1/5703144_42d4f4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91989">
            <a:off x="643684" y="205767"/>
            <a:ext cx="2146785" cy="1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.pipec.ru/20130710/59161608630070_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0"/>
            <a:ext cx="24304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0.reactor.cc/pics/post/%D0%A1%D0%BE%D0%B2%D0%B0-%D0%BA%D1%80%D1%8B%D0%BB%D1%8C%D1%8F-%D0%B6%D0%B8%D0%B2%D0%BD%D0%BE%D1%81%D1%82%D1%8C-187075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24849">
            <a:off x="6477000" y="228600"/>
            <a:ext cx="242570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http://img-fotki.yandex.ru/get/5508/mihtimak.a7/0_7807f_f6f77209_or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4876800"/>
            <a:ext cx="3048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«КТО КЕМ СТАНОВИТСЯ ?»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Вопросы:</a:t>
            </a:r>
            <a:endParaRPr lang="ru-RU" dirty="0" smtClean="0"/>
          </a:p>
          <a:p>
            <a:r>
              <a:rPr lang="ru-RU" dirty="0" smtClean="0"/>
              <a:t>-Прочитайте текст,  вставляя необходимые по смыслу слова?</a:t>
            </a:r>
          </a:p>
          <a:p>
            <a:r>
              <a:rPr lang="ru-RU" dirty="0" smtClean="0"/>
              <a:t>- Расскажите, как вы понимаете заголовок.</a:t>
            </a:r>
          </a:p>
          <a:p>
            <a:r>
              <a:rPr lang="ru-RU" dirty="0" smtClean="0"/>
              <a:t>-Какой вид текста? </a:t>
            </a:r>
            <a:endParaRPr lang="ru-RU" dirty="0"/>
          </a:p>
        </p:txBody>
      </p:sp>
      <p:pic>
        <p:nvPicPr>
          <p:cNvPr id="4" name="Picture 5" descr="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4419600"/>
            <a:ext cx="1903412" cy="2220913"/>
          </a:xfrm>
          <a:prstGeom prst="rect">
            <a:avLst/>
          </a:prstGeom>
          <a:noFill/>
        </p:spPr>
      </p:pic>
      <p:pic>
        <p:nvPicPr>
          <p:cNvPr id="5" name="Picture 7" descr="f4c167c55fd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5257800"/>
            <a:ext cx="2020887" cy="1066800"/>
          </a:xfrm>
          <a:prstGeom prst="rect">
            <a:avLst/>
          </a:prstGeom>
          <a:noFill/>
        </p:spPr>
      </p:pic>
      <p:pic>
        <p:nvPicPr>
          <p:cNvPr id="6" name="Picture 6" descr="os1800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3657600"/>
            <a:ext cx="2203450" cy="278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223</TotalTime>
  <Words>435</Words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      О братьях                            наших                                          меньших                                                                                                          Подготовила                                                                                                                        учитель   начальных классов                                                                                                                                    МБОУ СОШ № 25                                                                                                                      Зоткина Валентина Леонтьевна                                                                                                                           ст.Должанская  2015 год</vt:lpstr>
      <vt:lpstr>О братьях наших меньших</vt:lpstr>
      <vt:lpstr>Хорошо узнав повадки диких животных, древние люди сумели приручить их. </vt:lpstr>
      <vt:lpstr>ДОМАШНИЕ ЖИВОТНЫЕ.</vt:lpstr>
      <vt:lpstr>Слайд 5</vt:lpstr>
      <vt:lpstr>Слайд 6</vt:lpstr>
      <vt:lpstr>Николай Иванович  Сладков</vt:lpstr>
      <vt:lpstr>    «ОНИ И МЫ»</vt:lpstr>
      <vt:lpstr>«КТО КЕМ СТАНОВИТСЯ ?»</vt:lpstr>
      <vt:lpstr>Слайд 10</vt:lpstr>
      <vt:lpstr>ЧИТАТЕЛИ</vt:lpstr>
      <vt:lpstr>   Подготовка к проекту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59</cp:revision>
  <dcterms:modified xsi:type="dcterms:W3CDTF">2015-11-21T21:04:16Z</dcterms:modified>
</cp:coreProperties>
</file>