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BCF"/>
    <a:srgbClr val="F9FFE5"/>
    <a:srgbClr val="008000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9BAB5-B3A2-49BA-B59D-B43A19F1C8A7}" type="datetimeFigureOut">
              <a:rPr lang="ru-RU" smtClean="0"/>
              <a:pPr/>
              <a:t>03.11.2009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FD135-371A-4E7E-840C-ACA919C223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permut.ex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05452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Перестановки</a:t>
            </a:r>
            <a:endParaRPr lang="ru-RU" sz="8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Documents and Settings\Александр\Local Settings\Temporary Internet Files\Content.IE5\0DMZKDAF\MCj014932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643145"/>
            <a:ext cx="1368106" cy="1470800"/>
          </a:xfrm>
          <a:prstGeom prst="rect">
            <a:avLst/>
          </a:prstGeom>
          <a:noFill/>
        </p:spPr>
      </p:pic>
      <p:pic>
        <p:nvPicPr>
          <p:cNvPr id="1031" name="Picture 7" descr="C:\Documents and Settings\Александр\Local Settings\Temporary Internet Files\Content.IE5\0DMZKDAF\MCj041599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926765"/>
            <a:ext cx="785818" cy="1185834"/>
          </a:xfrm>
          <a:prstGeom prst="rect">
            <a:avLst/>
          </a:prstGeom>
          <a:noFill/>
        </p:spPr>
      </p:pic>
      <p:pic>
        <p:nvPicPr>
          <p:cNvPr id="1033" name="Picture 9" descr="C:\Documents and Settings\Александр\Local Settings\Temporary Internet Files\Content.IE5\6P6FSD6R\MCj014932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1928897"/>
            <a:ext cx="729784" cy="1222729"/>
          </a:xfrm>
          <a:prstGeom prst="rect">
            <a:avLst/>
          </a:prstGeom>
          <a:noFill/>
        </p:spPr>
      </p:pic>
      <p:pic>
        <p:nvPicPr>
          <p:cNvPr id="13" name="Picture 5" descr="C:\Documents and Settings\Александр\Local Settings\Temporary Internet Files\Content.IE5\0DMZKDAF\MCj014932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031902"/>
            <a:ext cx="1368106" cy="1470800"/>
          </a:xfrm>
          <a:prstGeom prst="rect">
            <a:avLst/>
          </a:prstGeom>
          <a:noFill/>
        </p:spPr>
      </p:pic>
      <p:pic>
        <p:nvPicPr>
          <p:cNvPr id="14" name="Picture 7" descr="C:\Documents and Settings\Александр\Local Settings\Temporary Internet Files\Content.IE5\0DMZKDAF\MCj041599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315522"/>
            <a:ext cx="785818" cy="1185834"/>
          </a:xfrm>
          <a:prstGeom prst="rect">
            <a:avLst/>
          </a:prstGeom>
          <a:noFill/>
        </p:spPr>
      </p:pic>
      <p:pic>
        <p:nvPicPr>
          <p:cNvPr id="15" name="Picture 9" descr="C:\Documents and Settings\Александр\Local Settings\Temporary Internet Files\Content.IE5\6P6FSD6R\MCj014932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6398" y="3317654"/>
            <a:ext cx="729784" cy="1222729"/>
          </a:xfrm>
          <a:prstGeom prst="rect">
            <a:avLst/>
          </a:prstGeom>
          <a:noFill/>
        </p:spPr>
      </p:pic>
      <p:pic>
        <p:nvPicPr>
          <p:cNvPr id="16" name="Picture 5" descr="C:\Documents and Settings\Александр\Local Settings\Temporary Internet Files\Content.IE5\0DMZKDAF\MCj014932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500570"/>
            <a:ext cx="1368106" cy="1470800"/>
          </a:xfrm>
          <a:prstGeom prst="rect">
            <a:avLst/>
          </a:prstGeom>
          <a:noFill/>
        </p:spPr>
      </p:pic>
      <p:pic>
        <p:nvPicPr>
          <p:cNvPr id="17" name="Picture 7" descr="C:\Documents and Settings\Александр\Local Settings\Temporary Internet Files\Content.IE5\0DMZKDAF\MCj041599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4714884"/>
            <a:ext cx="785818" cy="1185834"/>
          </a:xfrm>
          <a:prstGeom prst="rect">
            <a:avLst/>
          </a:prstGeom>
          <a:noFill/>
        </p:spPr>
      </p:pic>
      <p:pic>
        <p:nvPicPr>
          <p:cNvPr id="18" name="Picture 9" descr="C:\Documents and Settings\Александр\Local Settings\Temporary Internet Files\Content.IE5\6P6FSD6R\MCj014932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714884"/>
            <a:ext cx="729784" cy="1222729"/>
          </a:xfrm>
          <a:prstGeom prst="rect">
            <a:avLst/>
          </a:prstGeom>
          <a:noFill/>
        </p:spPr>
      </p:pic>
      <p:pic>
        <p:nvPicPr>
          <p:cNvPr id="19" name="Picture 5" descr="C:\Documents and Settings\Александр\Local Settings\Temporary Internet Files\Content.IE5\0DMZKDAF\MCj014932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643050"/>
            <a:ext cx="1368106" cy="1470800"/>
          </a:xfrm>
          <a:prstGeom prst="rect">
            <a:avLst/>
          </a:prstGeom>
          <a:noFill/>
        </p:spPr>
      </p:pic>
      <p:pic>
        <p:nvPicPr>
          <p:cNvPr id="20" name="Picture 7" descr="C:\Documents and Settings\Александр\Local Settings\Temporary Internet Files\Content.IE5\0DMZKDAF\MCj041599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928802"/>
            <a:ext cx="785818" cy="1185834"/>
          </a:xfrm>
          <a:prstGeom prst="rect">
            <a:avLst/>
          </a:prstGeom>
          <a:noFill/>
        </p:spPr>
      </p:pic>
      <p:pic>
        <p:nvPicPr>
          <p:cNvPr id="21" name="Picture 9" descr="C:\Documents and Settings\Александр\Local Settings\Temporary Internet Files\Content.IE5\6P6FSD6R\MCj014932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928802"/>
            <a:ext cx="729784" cy="1222729"/>
          </a:xfrm>
          <a:prstGeom prst="rect">
            <a:avLst/>
          </a:prstGeom>
          <a:noFill/>
        </p:spPr>
      </p:pic>
      <p:pic>
        <p:nvPicPr>
          <p:cNvPr id="22" name="Picture 5" descr="C:\Documents and Settings\Александр\Local Settings\Temporary Internet Files\Content.IE5\0DMZKDAF\MCj014932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071810"/>
            <a:ext cx="1368106" cy="1470800"/>
          </a:xfrm>
          <a:prstGeom prst="rect">
            <a:avLst/>
          </a:prstGeom>
          <a:noFill/>
        </p:spPr>
      </p:pic>
      <p:pic>
        <p:nvPicPr>
          <p:cNvPr id="23" name="Picture 7" descr="C:\Documents and Settings\Александр\Local Settings\Temporary Internet Files\Content.IE5\0DMZKDAF\MCj041599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2546" y="3355430"/>
            <a:ext cx="785818" cy="1185834"/>
          </a:xfrm>
          <a:prstGeom prst="rect">
            <a:avLst/>
          </a:prstGeom>
          <a:noFill/>
        </p:spPr>
      </p:pic>
      <p:pic>
        <p:nvPicPr>
          <p:cNvPr id="24" name="Picture 9" descr="C:\Documents and Settings\Александр\Local Settings\Temporary Internet Files\Content.IE5\6P6FSD6R\MCj014932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1240" y="3357562"/>
            <a:ext cx="729784" cy="1222729"/>
          </a:xfrm>
          <a:prstGeom prst="rect">
            <a:avLst/>
          </a:prstGeom>
          <a:noFill/>
        </p:spPr>
      </p:pic>
      <p:pic>
        <p:nvPicPr>
          <p:cNvPr id="25" name="Picture 5" descr="C:\Documents and Settings\Александр\Local Settings\Temporary Internet Files\Content.IE5\0DMZKDAF\MCj014932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8538" y="4492192"/>
            <a:ext cx="1368106" cy="1470800"/>
          </a:xfrm>
          <a:prstGeom prst="rect">
            <a:avLst/>
          </a:prstGeom>
          <a:noFill/>
        </p:spPr>
      </p:pic>
      <p:pic>
        <p:nvPicPr>
          <p:cNvPr id="26" name="Picture 7" descr="C:\Documents and Settings\Александр\Local Settings\Temporary Internet Files\Content.IE5\0DMZKDAF\MCj041599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4786322"/>
            <a:ext cx="785818" cy="1185834"/>
          </a:xfrm>
          <a:prstGeom prst="rect">
            <a:avLst/>
          </a:prstGeom>
          <a:noFill/>
        </p:spPr>
      </p:pic>
      <p:pic>
        <p:nvPicPr>
          <p:cNvPr id="27" name="Picture 9" descr="C:\Documents and Settings\Александр\Local Settings\Temporary Internet Files\Content.IE5\6P6FSD6R\MCj014932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438" y="4786322"/>
            <a:ext cx="729784" cy="122272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Костин В.А. Генерация перестановок. //Компьютерные инструменты в образовании, №2, 2003.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 Комбинаторика для программистов. Пер. с польск. М.: Мир, 1988.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Приложения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0" algn="ctr">
              <a:buNone/>
            </a:pPr>
            <a:r>
              <a:rPr lang="ru-RU" dirty="0" smtClean="0">
                <a:solidFill>
                  <a:srgbClr val="190BCF"/>
                </a:solidFill>
              </a:rPr>
              <a:t>Если у вас не получилось</a:t>
            </a:r>
            <a:br>
              <a:rPr lang="ru-RU" dirty="0" smtClean="0">
                <a:solidFill>
                  <a:srgbClr val="190BCF"/>
                </a:solidFill>
              </a:rPr>
            </a:br>
            <a:r>
              <a:rPr lang="ru-RU" dirty="0" smtClean="0">
                <a:solidFill>
                  <a:srgbClr val="190BCF"/>
                </a:solidFill>
              </a:rPr>
              <a:t>написать программы самим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папке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permutations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реализация алгоритма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Дейкстры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Visual C++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папке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perm_d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реализация алгоритма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Дейкстры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Паскале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папке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perm_rec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решение задачи 1 на С++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файле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permut.pas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задачи 1 на Паскале</a:t>
            </a:r>
          </a:p>
          <a:p>
            <a:pPr indent="0" algn="ctr">
              <a:spcBef>
                <a:spcPts val="1800"/>
              </a:spcBef>
              <a:buNone/>
            </a:pPr>
            <a:r>
              <a:rPr lang="ru-RU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Пароль для </a:t>
            </a:r>
            <a:r>
              <a:rPr lang="ru-RU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  <a:hlinkClick r:id="rId2" action="ppaction://hlinkfile"/>
              </a:rPr>
              <a:t>архива</a:t>
            </a:r>
            <a:r>
              <a:rPr lang="ru-RU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 с решениями – перестановка, следующая в лексикографическом порядке за следующей после </a:t>
            </a:r>
            <a:r>
              <a:rPr lang="en-US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,4,5,</a:t>
            </a:r>
            <a:r>
              <a:rPr lang="ru-RU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ru-RU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ru-RU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. Пароль вводите </a:t>
            </a:r>
            <a:r>
              <a:rPr lang="ru-RU" sz="1400" i="1" u="sng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только цифрами </a:t>
            </a:r>
            <a:r>
              <a:rPr lang="ru-RU" sz="1400" dirty="0" smtClean="0">
                <a:solidFill>
                  <a:srgbClr val="190BCF"/>
                </a:solidFill>
                <a:latin typeface="Courier New" pitchFamily="49" charset="0"/>
                <a:cs typeface="Courier New" pitchFamily="49" charset="0"/>
              </a:rPr>
              <a:t>без запятых, пробелов, скобок и т.п.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Немного теории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Определение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Пусть задано некоторое конечное множество. Любое расположение элементов этого множества в определённом порядке будем называть 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перестановкой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элементов данного конечного множества. При этом считается, что каждый элемент выбирается ровно один раз.</a:t>
            </a:r>
          </a:p>
          <a:p>
            <a:pPr indent="0"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Теорема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Существует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различных перестановок элементов множества из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элементов.</a:t>
            </a:r>
          </a:p>
          <a:p>
            <a:pPr indent="0" algn="ctr">
              <a:buNone/>
            </a:pPr>
            <a:r>
              <a:rPr lang="ru-RU" sz="14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Смотрите </a:t>
            </a:r>
            <a:r>
              <a:rPr lang="ru-RU" sz="1400" dirty="0" smtClean="0">
                <a:solidFill>
                  <a:schemeClr val="tx2"/>
                </a:solidFill>
                <a:latin typeface="+mj-lt"/>
                <a:cs typeface="Times New Roman" pitchFamily="18" charset="0"/>
                <a:hlinkClick r:id="rId2" action="ppaction://hlinksldjump"/>
              </a:rPr>
              <a:t>пример</a:t>
            </a:r>
            <a:r>
              <a:rPr lang="ru-RU" sz="14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на титульном слайде</a:t>
            </a:r>
            <a:endParaRPr lang="ru-RU" sz="1500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1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472518" cy="2857519"/>
          </a:xfrm>
        </p:spPr>
        <p:txBody>
          <a:bodyPr>
            <a:normAutofit lnSpcReduction="10000"/>
          </a:bodyPr>
          <a:lstStyle/>
          <a:p>
            <a:pPr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Получить все возможные перестановки множества из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элементов.</a:t>
            </a:r>
          </a:p>
          <a:p>
            <a:pPr indent="0" algn="just">
              <a:buNone/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Заметим, что 1) в различных перестановках каждый из элементов множества поочерёдно появляется в начале перестановки. И не один раз. А ровно столько, сколько существует перестановок из всех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остальных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элементов этого множества. 2) Из одного элемента можно составить только одну перестановку.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все возможные перестановки элементов множества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,2,3}:</a:t>
            </a:r>
          </a:p>
          <a:p>
            <a:pPr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3929066"/>
          <a:ext cx="6096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dirty="0" smtClean="0"/>
                        <a:t>, 2,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US" dirty="0" smtClean="0"/>
                        <a:t>, 1, 3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3</a:t>
                      </a:r>
                      <a:r>
                        <a:rPr lang="en-US" dirty="0" smtClean="0"/>
                        <a:t>, 1, 2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dirty="0" smtClean="0"/>
                        <a:t>, 3,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en-US" dirty="0" smtClean="0"/>
                        <a:t>, 3, 1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3</a:t>
                      </a:r>
                      <a:r>
                        <a:rPr lang="en-US" dirty="0" smtClean="0"/>
                        <a:t>, 2, 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786" y="4786322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столбцам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получить, пользуясь следующим алгоритмом: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Взять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справа приписывать все возможные перестановки множества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{2,3}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Взять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справа приписывать все возможные перестановки множества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{1,3}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Взять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справа приписывать все возможные перестановки множества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{1,2}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решения задачи 1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lnSpcReduction="10000"/>
          </a:bodyPr>
          <a:lstStyle/>
          <a:p>
            <a:pPr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Получаем рекурсивный алгоритм генерации всех перестановок элементов массива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размерностью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номер первого элемента массива. Условие выхода из рекурсии – перестановка множества из одного элемента всего одна.</a:t>
            </a:r>
          </a:p>
          <a:p>
            <a:pPr indent="0" algn="just">
              <a:spcBef>
                <a:spcPts val="120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Procedure Permutations(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Begin</a:t>
            </a:r>
          </a:p>
          <a:p>
            <a:pPr indent="0" algn="just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l=n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Then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напечатать весь массив</a:t>
            </a:r>
          </a:p>
          <a:p>
            <a:pPr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Else For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:=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Do</a:t>
            </a:r>
            <a:endParaRPr lang="en-US" sz="2000" i="1" dirty="0">
              <a:latin typeface="Times New Roman" pitchFamily="18" charset="0"/>
              <a:cs typeface="Times New Roman" pitchFamily="18" charset="0"/>
            </a:endParaRPr>
          </a:p>
          <a:p>
            <a:pPr marL="1440000"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Begin</a:t>
            </a:r>
          </a:p>
          <a:p>
            <a:pPr marL="162000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Поменять местами элементы с индексами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620000"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Permutations(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+1);</a:t>
            </a:r>
          </a:p>
          <a:p>
            <a:pPr marL="162000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Вернуть массив в исходное состояние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440000"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End</a:t>
            </a:r>
          </a:p>
          <a:p>
            <a:pPr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End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spcBef>
                <a:spcPts val="1200"/>
              </a:spcBef>
              <a:buNone/>
            </a:pPr>
            <a:r>
              <a:rPr lang="ru-RU" sz="1500" dirty="0" smtClean="0">
                <a:solidFill>
                  <a:schemeClr val="tx2"/>
                </a:solidFill>
                <a:cs typeface="Courier New" pitchFamily="49" charset="0"/>
              </a:rPr>
              <a:t>Программу попробуйте составить сами.</a:t>
            </a:r>
            <a:endParaRPr lang="ru-RU" sz="1500" dirty="0">
              <a:solidFill>
                <a:schemeClr val="tx2"/>
              </a:solidFill>
              <a:cs typeface="Courier New" pitchFamily="49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2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Получить перестановку элементов множества из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элементов, следующую за данной в лексикографическом порядке.</a:t>
            </a:r>
          </a:p>
          <a:p>
            <a:pPr indent="0" algn="just"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Лексикографический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порядок – это порядок, принятый с словарях. Слова, начинающиеся с одинаковых букв, располагаются в зависимости от упорядоченности вторых букв в слове и т.д.</a:t>
            </a:r>
          </a:p>
          <a:p>
            <a:pPr indent="0" algn="just"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Определение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Пусть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f=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,…,a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g=&lt;b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,b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,…,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две последовательности. Будем говорить, что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лексикографическом порядке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существует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&gt;=1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такое, что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&lt;=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=b</a:t>
            </a:r>
            <a:r>
              <a:rPr lang="en-US" sz="2800" i="1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любого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&lt;k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требуется получать перестановки элементов массива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Пусть, для определённости, его элементами будут натуральные числа 1, 2, 3, …,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первой в лексикографическом порядке перестановкой является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&lt;1, 2, 3, …,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последней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&lt;n, n-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1, …, 3, 2, 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несколько алгоритмов генерации таких перестановок. Один из них – алгоритм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Дейкстры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2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5725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Начиная с предпоследнего элемента и двигаясь к началу массива, найти такой индекс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для которого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&lt; 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Если такого элемента не существует, то текущая перестановка является последней в лексикографическом порядке.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57250" indent="-514350" algn="just">
              <a:spcBef>
                <a:spcPts val="1200"/>
              </a:spcBef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Переставить элемент с индексом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наименьшим из элементов, больших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стоящих правее него.</a:t>
            </a:r>
          </a:p>
          <a:p>
            <a:pPr marL="857250" indent="-514350" algn="just">
              <a:spcBef>
                <a:spcPts val="1200"/>
              </a:spcBef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Упорядочить часть массива правее индекса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возрастанию.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Дейкстры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применения алгоритма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исходная перестановка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480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&lt;1,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2&gt;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=2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 к.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3&lt;5)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Меняем 3 и 4. Получим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&lt;1,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2&gt;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Упорядочиваем по возрастанию элементы, начиная с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Получим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&lt;1,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5&gt;</a:t>
            </a:r>
          </a:p>
        </p:txBody>
      </p:sp>
      <p:sp>
        <p:nvSpPr>
          <p:cNvPr id="4" name="Овальная выноска 3"/>
          <p:cNvSpPr/>
          <p:nvPr/>
        </p:nvSpPr>
        <p:spPr>
          <a:xfrm>
            <a:off x="4000496" y="2214554"/>
            <a:ext cx="500066" cy="500066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572000" y="2143116"/>
            <a:ext cx="1500198" cy="571504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Наименьший из больших</a:t>
            </a: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400" i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14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реализации алгоритма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758006" cy="468632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Элементы с индексами, большими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упорядочены по убыванию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элемент, стоящий правее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больший чем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существует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Перемещение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элемента не изменяет упорядоченности элементов с индексами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+1, …,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spcBef>
                <a:spcPts val="1800"/>
              </a:spcBef>
              <a:buNone/>
            </a:pPr>
            <a:r>
              <a:rPr lang="ru-RU" sz="1900" dirty="0" smtClean="0">
                <a:solidFill>
                  <a:srgbClr val="0070C0"/>
                </a:solidFill>
                <a:cs typeface="Courier New" pitchFamily="49" charset="0"/>
              </a:rPr>
              <a:t>Подумайте, как эти особенности облегчают сортировку и поиск элемента для обмена с </a:t>
            </a:r>
            <a:r>
              <a:rPr lang="en-US" sz="1900" i="1" dirty="0" smtClean="0">
                <a:solidFill>
                  <a:srgbClr val="0070C0"/>
                </a:solidFill>
                <a:cs typeface="Courier New" pitchFamily="49" charset="0"/>
              </a:rPr>
              <a:t>a</a:t>
            </a:r>
            <a:r>
              <a:rPr lang="en-US" sz="1900" dirty="0" smtClean="0">
                <a:solidFill>
                  <a:srgbClr val="0070C0"/>
                </a:solidFill>
                <a:cs typeface="Courier New" pitchFamily="49" charset="0"/>
              </a:rPr>
              <a:t>[</a:t>
            </a:r>
            <a:r>
              <a:rPr lang="en-US" sz="1900" i="1" dirty="0" err="1" smtClean="0">
                <a:solidFill>
                  <a:srgbClr val="0070C0"/>
                </a:solidFill>
                <a:cs typeface="Courier New" pitchFamily="49" charset="0"/>
              </a:rPr>
              <a:t>i</a:t>
            </a:r>
            <a:r>
              <a:rPr lang="en-US" sz="1900" dirty="0" smtClean="0">
                <a:solidFill>
                  <a:srgbClr val="0070C0"/>
                </a:solidFill>
                <a:cs typeface="Courier New" pitchFamily="49" charset="0"/>
              </a:rPr>
              <a:t>]</a:t>
            </a:r>
            <a:r>
              <a:rPr lang="ru-RU" sz="1900" dirty="0" smtClean="0">
                <a:solidFill>
                  <a:srgbClr val="0070C0"/>
                </a:solidFill>
                <a:cs typeface="Courier New" pitchFamily="49" charset="0"/>
              </a:rPr>
              <a:t>.</a:t>
            </a:r>
          </a:p>
          <a:p>
            <a:pPr indent="0" algn="ctr">
              <a:spcBef>
                <a:spcPts val="600"/>
              </a:spcBef>
              <a:buNone/>
            </a:pPr>
            <a:r>
              <a:rPr lang="ru-RU" sz="1900" dirty="0" smtClean="0">
                <a:solidFill>
                  <a:srgbClr val="0070C0"/>
                </a:solidFill>
                <a:cs typeface="Courier New" pitchFamily="49" charset="0"/>
              </a:rPr>
              <a:t>Напишите программу </a:t>
            </a:r>
            <a:r>
              <a:rPr lang="ru-RU" sz="1900" smtClean="0">
                <a:solidFill>
                  <a:srgbClr val="0070C0"/>
                </a:solidFill>
                <a:cs typeface="Courier New" pitchFamily="49" charset="0"/>
              </a:rPr>
              <a:t>решения задачи</a:t>
            </a:r>
            <a:endParaRPr lang="ru-RU" sz="1900" dirty="0">
              <a:solidFill>
                <a:srgbClr val="0070C0"/>
              </a:solidFill>
              <a:cs typeface="Courier New" pitchFamily="49" charset="0"/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7043184" y="1809356"/>
            <a:ext cx="1857388" cy="1500198"/>
          </a:xfrm>
          <a:prstGeom prst="verticalScroll">
            <a:avLst/>
          </a:prstGeom>
          <a:solidFill>
            <a:srgbClr val="F9FF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предпоследнего элемента и двигаясь к началу массива, найти такой индекс </a:t>
            </a:r>
            <a:r>
              <a:rPr lang="en-US" sz="1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для которого </a:t>
            </a:r>
            <a:r>
              <a:rPr lang="en-US" sz="1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1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&lt; a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i+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1]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7000892" y="4214818"/>
            <a:ext cx="1857388" cy="1500198"/>
          </a:xfrm>
          <a:prstGeom prst="verticalScroll">
            <a:avLst/>
          </a:prstGeom>
          <a:solidFill>
            <a:srgbClr val="F9FF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Переставить элемент с индексом </a:t>
            </a:r>
            <a:r>
              <a:rPr lang="en-US" sz="1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наименьшим из элементов, больших </a:t>
            </a:r>
            <a:r>
              <a:rPr lang="en-US" sz="1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стоящих правее него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703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Перестановки</vt:lpstr>
      <vt:lpstr>Немного теории</vt:lpstr>
      <vt:lpstr>Задача 1</vt:lpstr>
      <vt:lpstr>Алгоритм решения задачи 1</vt:lpstr>
      <vt:lpstr>Задача 2</vt:lpstr>
      <vt:lpstr>Задача 2</vt:lpstr>
      <vt:lpstr>Алгоритм Дейкстры</vt:lpstr>
      <vt:lpstr>Пример применения алгоритма</vt:lpstr>
      <vt:lpstr>Особенности реализации алгоритма</vt:lpstr>
      <vt:lpstr>Литература</vt:lpstr>
      <vt:lpstr>Приложения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Перестановки</dc:title>
  <dc:creator>Александр</dc:creator>
  <cp:lastModifiedBy>Александр</cp:lastModifiedBy>
  <cp:revision>76</cp:revision>
  <dcterms:created xsi:type="dcterms:W3CDTF">2009-10-25T13:37:12Z</dcterms:created>
  <dcterms:modified xsi:type="dcterms:W3CDTF">2009-11-03T19:50:59Z</dcterms:modified>
</cp:coreProperties>
</file>